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63" r:id="rId5"/>
    <p:sldId id="259" r:id="rId6"/>
    <p:sldId id="264" r:id="rId7"/>
    <p:sldId id="258" r:id="rId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Dang Mau" initials="NDM" lastIdx="1" clrIdx="0">
    <p:extLst>
      <p:ext uri="{19B8F6BF-5375-455C-9EA6-DF929625EA0E}">
        <p15:presenceInfo xmlns:p15="http://schemas.microsoft.com/office/powerpoint/2012/main" userId="S::nguyen.dang.mau@undp.org::02de5962-95e1-440f-8cf5-5ef5ce9901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8B3"/>
    <a:srgbClr val="0000FF"/>
    <a:srgbClr val="2E8944"/>
    <a:srgbClr val="45A54A"/>
    <a:srgbClr val="81B8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4386" autoAdjust="0"/>
  </p:normalViewPr>
  <p:slideViewPr>
    <p:cSldViewPr snapToGrid="0">
      <p:cViewPr>
        <p:scale>
          <a:sx n="95" d="100"/>
          <a:sy n="95" d="100"/>
        </p:scale>
        <p:origin x="26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87135C-BBE1-4693-8D04-673C67336BAB}"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50929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7135C-BBE1-4693-8D04-673C67336BAB}"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333578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7135C-BBE1-4693-8D04-673C67336BAB}"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320872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7135C-BBE1-4693-8D04-673C67336BAB}"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154676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87135C-BBE1-4693-8D04-673C67336BAB}"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67452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87135C-BBE1-4693-8D04-673C67336BAB}"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20059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87135C-BBE1-4693-8D04-673C67336BAB}" type="datetimeFigureOut">
              <a:rPr lang="en-US" smtClean="0"/>
              <a:t>8/21/2024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3969019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87135C-BBE1-4693-8D04-673C67336BAB}" type="datetimeFigureOut">
              <a:rPr lang="en-US" smtClean="0"/>
              <a:t>8/21/2024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211960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87135C-BBE1-4693-8D04-673C67336BAB}" type="datetimeFigureOut">
              <a:rPr lang="en-US" smtClean="0"/>
              <a:t>8/21/2024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273827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F787135C-BBE1-4693-8D04-673C67336BAB}"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139088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F787135C-BBE1-4693-8D04-673C67336BAB}"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10807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F787135C-BBE1-4693-8D04-673C67336BAB}" type="datetimeFigureOut">
              <a:rPr lang="en-US" smtClean="0"/>
              <a:t>8/21/2024</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BC5A080-7289-4238-8874-7966740F8989}" type="slidenum">
              <a:rPr lang="en-US" smtClean="0"/>
              <a:t>‹#›</a:t>
            </a:fld>
            <a:endParaRPr lang="en-US"/>
          </a:p>
        </p:txBody>
      </p:sp>
    </p:spTree>
    <p:extLst>
      <p:ext uri="{BB962C8B-B14F-4D97-AF65-F5344CB8AC3E}">
        <p14:creationId xmlns:p14="http://schemas.microsoft.com/office/powerpoint/2010/main" val="38381779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een and blue polygonal sphere&#10;&#10;Description automatically generated with low confidence">
            <a:extLst>
              <a:ext uri="{FF2B5EF4-FFF2-40B4-BE49-F238E27FC236}">
                <a16:creationId xmlns:a16="http://schemas.microsoft.com/office/drawing/2014/main" id="{841D87A4-827F-38DE-87FD-EB5EAA2C50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5048" y="123511"/>
            <a:ext cx="838400" cy="581549"/>
          </a:xfrm>
          <a:prstGeom prst="rect">
            <a:avLst/>
          </a:prstGeom>
        </p:spPr>
      </p:pic>
      <p:pic>
        <p:nvPicPr>
          <p:cNvPr id="13" name="Picture 12" descr="A picture containing logo, emblem, symbol, graphics&#10;&#10;Description automatically generated">
            <a:extLst>
              <a:ext uri="{FF2B5EF4-FFF2-40B4-BE49-F238E27FC236}">
                <a16:creationId xmlns:a16="http://schemas.microsoft.com/office/drawing/2014/main" id="{63A403EB-69F6-DC80-FDA8-0CBF843A8B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717" y="175537"/>
            <a:ext cx="529523" cy="529523"/>
          </a:xfrm>
          <a:prstGeom prst="rect">
            <a:avLst/>
          </a:prstGeom>
        </p:spPr>
      </p:pic>
      <p:pic>
        <p:nvPicPr>
          <p:cNvPr id="14" name="Picture 13" descr="A picture containing screenshot, graphics, circle, font&#10;&#10;Description automatically generated">
            <a:extLst>
              <a:ext uri="{FF2B5EF4-FFF2-40B4-BE49-F238E27FC236}">
                <a16:creationId xmlns:a16="http://schemas.microsoft.com/office/drawing/2014/main" id="{72273FFA-3438-BB12-88BD-15AED6ACAE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9527" y="123511"/>
            <a:ext cx="287030" cy="581549"/>
          </a:xfrm>
          <a:prstGeom prst="rect">
            <a:avLst/>
          </a:prstGeom>
        </p:spPr>
      </p:pic>
      <p:sp>
        <p:nvSpPr>
          <p:cNvPr id="15" name="TextBox 14">
            <a:extLst>
              <a:ext uri="{FF2B5EF4-FFF2-40B4-BE49-F238E27FC236}">
                <a16:creationId xmlns:a16="http://schemas.microsoft.com/office/drawing/2014/main" id="{3177F0D4-44CB-F399-A3DB-123F92BFB690}"/>
              </a:ext>
            </a:extLst>
          </p:cNvPr>
          <p:cNvSpPr txBox="1"/>
          <p:nvPr/>
        </p:nvSpPr>
        <p:spPr>
          <a:xfrm>
            <a:off x="0" y="845839"/>
            <a:ext cx="7559675" cy="1169551"/>
          </a:xfrm>
          <a:prstGeom prst="rect">
            <a:avLst/>
          </a:prstGeom>
          <a:noFill/>
        </p:spPr>
        <p:txBody>
          <a:bodyPr wrap="square" rtlCol="0">
            <a:spAutoFit/>
          </a:bodyPr>
          <a:lstStyle/>
          <a:p>
            <a:pPr algn="ctr"/>
            <a:r>
              <a:rPr lang="en-US" sz="2000" b="1" dirty="0">
                <a:solidFill>
                  <a:srgbClr val="2E8944"/>
                </a:solidFill>
                <a:latin typeface="Times New Roman" panose="02020603050405020304" pitchFamily="18" charset="0"/>
                <a:cs typeface="Times New Roman" panose="02020603050405020304" pitchFamily="18" charset="0"/>
              </a:rPr>
              <a:t>BẢN TIN DỰ BÁO KHÍ TƯỢNG NÔNG NGHIỆP </a:t>
            </a:r>
          </a:p>
          <a:p>
            <a:pPr algn="ctr"/>
            <a:r>
              <a:rPr lang="en-US" sz="2000" b="1" dirty="0">
                <a:solidFill>
                  <a:srgbClr val="2E8944"/>
                </a:solidFill>
                <a:latin typeface="Times New Roman" panose="02020603050405020304" pitchFamily="18" charset="0"/>
                <a:cs typeface="Times New Roman" panose="02020603050405020304" pitchFamily="18" charset="0"/>
              </a:rPr>
              <a:t>HUYỆN EA HLEO, TỈNH ĐẮK LẮK</a:t>
            </a:r>
          </a:p>
          <a:p>
            <a:pPr algn="ctr"/>
            <a:r>
              <a:rPr lang="en-US" sz="1400" b="1" dirty="0" err="1">
                <a:solidFill>
                  <a:srgbClr val="002060"/>
                </a:solidFill>
                <a:latin typeface="Times New Roman" panose="02020603050405020304" pitchFamily="18" charset="0"/>
                <a:cs typeface="Times New Roman" panose="02020603050405020304" pitchFamily="18" charset="0"/>
              </a:rPr>
              <a:t>Tại</a:t>
            </a:r>
            <a:r>
              <a:rPr lang="en-US" sz="1400" b="1" dirty="0">
                <a:solidFill>
                  <a:srgbClr val="002060"/>
                </a:solidFill>
                <a:latin typeface="Times New Roman" panose="02020603050405020304" pitchFamily="18" charset="0"/>
                <a:cs typeface="Times New Roman" panose="02020603050405020304" pitchFamily="18" charset="0"/>
              </a:rPr>
              <a:t> </a:t>
            </a:r>
            <a:r>
              <a:rPr lang="en-US" sz="1400" b="1" dirty="0" err="1">
                <a:solidFill>
                  <a:srgbClr val="002060"/>
                </a:solidFill>
                <a:latin typeface="Times New Roman" panose="02020603050405020304" pitchFamily="18" charset="0"/>
                <a:cs typeface="Times New Roman" panose="02020603050405020304" pitchFamily="18" charset="0"/>
              </a:rPr>
              <a:t>các</a:t>
            </a:r>
            <a:r>
              <a:rPr lang="en-US" sz="1400" b="1" dirty="0">
                <a:solidFill>
                  <a:srgbClr val="002060"/>
                </a:solidFill>
                <a:latin typeface="Times New Roman" panose="02020603050405020304" pitchFamily="18" charset="0"/>
                <a:cs typeface="Times New Roman" panose="02020603050405020304" pitchFamily="18" charset="0"/>
              </a:rPr>
              <a:t> </a:t>
            </a:r>
            <a:r>
              <a:rPr lang="en-US" sz="1400" b="1" dirty="0" err="1">
                <a:solidFill>
                  <a:srgbClr val="002060"/>
                </a:solidFill>
                <a:latin typeface="Times New Roman" panose="02020603050405020304" pitchFamily="18" charset="0"/>
                <a:cs typeface="Times New Roman" panose="02020603050405020304" pitchFamily="18" charset="0"/>
              </a:rPr>
              <a:t>xã</a:t>
            </a:r>
            <a:r>
              <a:rPr lang="en-US" sz="1400" b="1" dirty="0">
                <a:solidFill>
                  <a:srgbClr val="002060"/>
                </a:solidFill>
                <a:latin typeface="Times New Roman" panose="02020603050405020304" pitchFamily="18" charset="0"/>
                <a:cs typeface="Times New Roman" panose="02020603050405020304" pitchFamily="18" charset="0"/>
              </a:rPr>
              <a:t>: </a:t>
            </a:r>
            <a:r>
              <a:rPr lang="vi-VN" sz="1400" b="1" dirty="0">
                <a:solidFill>
                  <a:srgbClr val="002060"/>
                </a:solidFill>
                <a:latin typeface="Times New Roman" panose="02020603050405020304" pitchFamily="18" charset="0"/>
                <a:cs typeface="Times New Roman" panose="02020603050405020304" pitchFamily="18" charset="0"/>
              </a:rPr>
              <a:t>Ea Đrăng</a:t>
            </a:r>
            <a:r>
              <a:rPr lang="en-US" sz="1400" b="1" dirty="0">
                <a:solidFill>
                  <a:srgbClr val="002060"/>
                </a:solidFill>
                <a:latin typeface="Times New Roman" panose="02020603050405020304" pitchFamily="18" charset="0"/>
                <a:cs typeface="Times New Roman" panose="02020603050405020304" pitchFamily="18" charset="0"/>
              </a:rPr>
              <a:t>, </a:t>
            </a:r>
            <a:r>
              <a:rPr lang="en-US" sz="1400" b="1" dirty="0" err="1">
                <a:solidFill>
                  <a:srgbClr val="002060"/>
                </a:solidFill>
                <a:latin typeface="Times New Roman" panose="02020603050405020304" pitchFamily="18" charset="0"/>
                <a:cs typeface="Times New Roman" panose="02020603050405020304" pitchFamily="18" charset="0"/>
              </a:rPr>
              <a:t>Ea</a:t>
            </a:r>
            <a:r>
              <a:rPr lang="en-US" sz="1400" b="1" dirty="0">
                <a:solidFill>
                  <a:srgbClr val="002060"/>
                </a:solidFill>
                <a:latin typeface="Times New Roman" panose="02020603050405020304" pitchFamily="18" charset="0"/>
                <a:cs typeface="Times New Roman" panose="02020603050405020304" pitchFamily="18" charset="0"/>
              </a:rPr>
              <a:t> Sol, </a:t>
            </a:r>
            <a:r>
              <a:rPr lang="en-US" sz="1400" b="1" dirty="0" err="1">
                <a:solidFill>
                  <a:srgbClr val="002060"/>
                </a:solidFill>
                <a:latin typeface="Times New Roman" panose="02020603050405020304" pitchFamily="18" charset="0"/>
                <a:cs typeface="Times New Roman" panose="02020603050405020304" pitchFamily="18" charset="0"/>
              </a:rPr>
              <a:t>Đliê</a:t>
            </a:r>
            <a:r>
              <a:rPr lang="en-US" sz="1400" b="1" dirty="0">
                <a:solidFill>
                  <a:srgbClr val="002060"/>
                </a:solidFill>
                <a:latin typeface="Times New Roman" panose="02020603050405020304" pitchFamily="18" charset="0"/>
                <a:cs typeface="Times New Roman" panose="02020603050405020304" pitchFamily="18" charset="0"/>
              </a:rPr>
              <a:t> Yang</a:t>
            </a:r>
          </a:p>
          <a:p>
            <a:pPr algn="ctr"/>
            <a:r>
              <a:rPr lang="en-US" sz="1600" b="1" dirty="0" err="1">
                <a:solidFill>
                  <a:srgbClr val="2E8944"/>
                </a:solidFill>
                <a:latin typeface="Times New Roman" panose="02020603050405020304" pitchFamily="18" charset="0"/>
                <a:cs typeface="Times New Roman" panose="02020603050405020304" pitchFamily="18" charset="0"/>
              </a:rPr>
              <a:t>Từ</a:t>
            </a:r>
            <a:r>
              <a:rPr lang="en-US" sz="1600" b="1" dirty="0">
                <a:solidFill>
                  <a:srgbClr val="2E8944"/>
                </a:solidFill>
                <a:latin typeface="Times New Roman" panose="02020603050405020304" pitchFamily="18" charset="0"/>
                <a:cs typeface="Times New Roman" panose="02020603050405020304" pitchFamily="18" charset="0"/>
              </a:rPr>
              <a:t> </a:t>
            </a:r>
            <a:r>
              <a:rPr lang="en-US" sz="1600" b="1" dirty="0" err="1">
                <a:solidFill>
                  <a:srgbClr val="2E8944"/>
                </a:solidFill>
                <a:latin typeface="Times New Roman" panose="02020603050405020304" pitchFamily="18" charset="0"/>
                <a:cs typeface="Times New Roman" panose="02020603050405020304" pitchFamily="18" charset="0"/>
              </a:rPr>
              <a:t>ngày</a:t>
            </a:r>
            <a:r>
              <a:rPr lang="en-US" sz="1600" b="1" dirty="0">
                <a:solidFill>
                  <a:srgbClr val="2E8944"/>
                </a:solidFill>
                <a:latin typeface="Times New Roman" panose="02020603050405020304" pitchFamily="18" charset="0"/>
                <a:cs typeface="Times New Roman" panose="02020603050405020304" pitchFamily="18" charset="0"/>
              </a:rPr>
              <a:t> 21 </a:t>
            </a:r>
            <a:r>
              <a:rPr lang="en-US" sz="1600" b="1" dirty="0" err="1">
                <a:solidFill>
                  <a:srgbClr val="2E8944"/>
                </a:solidFill>
                <a:latin typeface="Times New Roman" panose="02020603050405020304" pitchFamily="18" charset="0"/>
                <a:cs typeface="Times New Roman" panose="02020603050405020304" pitchFamily="18" charset="0"/>
              </a:rPr>
              <a:t>đến</a:t>
            </a:r>
            <a:r>
              <a:rPr lang="en-US" sz="1600" b="1" dirty="0">
                <a:solidFill>
                  <a:srgbClr val="2E8944"/>
                </a:solidFill>
                <a:latin typeface="Times New Roman" panose="02020603050405020304" pitchFamily="18" charset="0"/>
                <a:cs typeface="Times New Roman" panose="02020603050405020304" pitchFamily="18" charset="0"/>
              </a:rPr>
              <a:t> </a:t>
            </a:r>
            <a:r>
              <a:rPr lang="en-US" sz="1600" b="1" dirty="0" err="1">
                <a:solidFill>
                  <a:srgbClr val="2E8944"/>
                </a:solidFill>
                <a:latin typeface="Times New Roman" panose="02020603050405020304" pitchFamily="18" charset="0"/>
                <a:cs typeface="Times New Roman" panose="02020603050405020304" pitchFamily="18" charset="0"/>
              </a:rPr>
              <a:t>ngày</a:t>
            </a:r>
            <a:r>
              <a:rPr lang="en-US" sz="1600" b="1" dirty="0">
                <a:solidFill>
                  <a:srgbClr val="2E8944"/>
                </a:solidFill>
                <a:latin typeface="Times New Roman" panose="02020603050405020304" pitchFamily="18" charset="0"/>
                <a:cs typeface="Times New Roman" panose="02020603050405020304" pitchFamily="18" charset="0"/>
              </a:rPr>
              <a:t> 31 </a:t>
            </a:r>
            <a:r>
              <a:rPr lang="en-US" sz="1600" b="1" dirty="0" err="1">
                <a:solidFill>
                  <a:srgbClr val="2E8944"/>
                </a:solidFill>
                <a:latin typeface="Times New Roman" panose="02020603050405020304" pitchFamily="18" charset="0"/>
                <a:cs typeface="Times New Roman" panose="02020603050405020304" pitchFamily="18" charset="0"/>
              </a:rPr>
              <a:t>tháng</a:t>
            </a:r>
            <a:r>
              <a:rPr lang="en-US" sz="1600" b="1" dirty="0">
                <a:solidFill>
                  <a:srgbClr val="2E8944"/>
                </a:solidFill>
                <a:latin typeface="Times New Roman" panose="02020603050405020304" pitchFamily="18" charset="0"/>
                <a:cs typeface="Times New Roman" panose="02020603050405020304" pitchFamily="18" charset="0"/>
              </a:rPr>
              <a:t> 8 </a:t>
            </a:r>
            <a:r>
              <a:rPr lang="en-US" sz="1600" b="1" dirty="0" err="1">
                <a:solidFill>
                  <a:srgbClr val="2E8944"/>
                </a:solidFill>
                <a:latin typeface="Times New Roman" panose="02020603050405020304" pitchFamily="18" charset="0"/>
                <a:cs typeface="Times New Roman" panose="02020603050405020304" pitchFamily="18" charset="0"/>
              </a:rPr>
              <a:t>năm</a:t>
            </a:r>
            <a:r>
              <a:rPr lang="en-US" sz="1600" b="1" dirty="0">
                <a:solidFill>
                  <a:srgbClr val="2E8944"/>
                </a:solidFill>
                <a:latin typeface="Times New Roman" panose="02020603050405020304" pitchFamily="18" charset="0"/>
                <a:cs typeface="Times New Roman" panose="02020603050405020304" pitchFamily="18" charset="0"/>
              </a:rPr>
              <a:t> 2024 </a:t>
            </a:r>
            <a:r>
              <a:rPr lang="en-US" sz="1600" b="1" i="1" dirty="0">
                <a:solidFill>
                  <a:srgbClr val="2E8944"/>
                </a:solidFill>
                <a:latin typeface="Times New Roman" panose="02020603050405020304" pitchFamily="18" charset="0"/>
                <a:cs typeface="Times New Roman" panose="02020603050405020304" pitchFamily="18" charset="0"/>
              </a:rPr>
              <a:t>(</a:t>
            </a:r>
            <a:r>
              <a:rPr lang="en-US" sz="1600" b="1" i="1" dirty="0" err="1">
                <a:solidFill>
                  <a:srgbClr val="2E8944"/>
                </a:solidFill>
                <a:latin typeface="Times New Roman" panose="02020603050405020304" pitchFamily="18" charset="0"/>
                <a:cs typeface="Times New Roman" panose="02020603050405020304" pitchFamily="18" charset="0"/>
              </a:rPr>
              <a:t>theo</a:t>
            </a:r>
            <a:r>
              <a:rPr lang="en-US" sz="1600" b="1" i="1" dirty="0">
                <a:solidFill>
                  <a:srgbClr val="2E8944"/>
                </a:solidFill>
                <a:latin typeface="Times New Roman" panose="02020603050405020304" pitchFamily="18" charset="0"/>
                <a:cs typeface="Times New Roman" panose="02020603050405020304" pitchFamily="18" charset="0"/>
              </a:rPr>
              <a:t> </a:t>
            </a:r>
            <a:r>
              <a:rPr lang="en-US" sz="1600" b="1" i="1" dirty="0" err="1">
                <a:solidFill>
                  <a:srgbClr val="2E8944"/>
                </a:solidFill>
                <a:latin typeface="Times New Roman" panose="02020603050405020304" pitchFamily="18" charset="0"/>
                <a:cs typeface="Times New Roman" panose="02020603050405020304" pitchFamily="18" charset="0"/>
              </a:rPr>
              <a:t>dương</a:t>
            </a:r>
            <a:r>
              <a:rPr lang="en-US" sz="1600" b="1" i="1" dirty="0">
                <a:solidFill>
                  <a:srgbClr val="2E8944"/>
                </a:solidFill>
                <a:latin typeface="Times New Roman" panose="02020603050405020304" pitchFamily="18" charset="0"/>
                <a:cs typeface="Times New Roman" panose="02020603050405020304" pitchFamily="18" charset="0"/>
              </a:rPr>
              <a:t> </a:t>
            </a:r>
            <a:r>
              <a:rPr lang="en-US" sz="1600" b="1" i="1" dirty="0" err="1">
                <a:solidFill>
                  <a:srgbClr val="2E8944"/>
                </a:solidFill>
                <a:latin typeface="Times New Roman" panose="02020603050405020304" pitchFamily="18" charset="0"/>
                <a:cs typeface="Times New Roman" panose="02020603050405020304" pitchFamily="18" charset="0"/>
              </a:rPr>
              <a:t>lịch</a:t>
            </a:r>
            <a:r>
              <a:rPr lang="en-US" sz="1600" b="1" i="1" dirty="0">
                <a:solidFill>
                  <a:srgbClr val="2E8944"/>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156B1F11-B2A1-1D09-EA27-9938EE651200}"/>
              </a:ext>
            </a:extLst>
          </p:cNvPr>
          <p:cNvSpPr txBox="1"/>
          <p:nvPr/>
        </p:nvSpPr>
        <p:spPr>
          <a:xfrm>
            <a:off x="0" y="2052171"/>
            <a:ext cx="7559675" cy="369332"/>
          </a:xfrm>
          <a:prstGeom prst="rect">
            <a:avLst/>
          </a:prstGeom>
          <a:solidFill>
            <a:schemeClr val="bg1">
              <a:lumMod val="85000"/>
            </a:schemeClr>
          </a:solidFill>
        </p:spPr>
        <p:txBody>
          <a:bodyPr wrap="square" rtlCol="0">
            <a:spAutoFit/>
          </a:bodyPr>
          <a:lstStyle/>
          <a:p>
            <a:pPr algn="ctr"/>
            <a:r>
              <a:rPr lang="en-US" b="1">
                <a:solidFill>
                  <a:srgbClr val="C00000"/>
                </a:solidFill>
              </a:rPr>
              <a:t>Dự báo thời tiết khu vực huyện Ea Hleo</a:t>
            </a:r>
          </a:p>
        </p:txBody>
      </p:sp>
      <p:sp>
        <p:nvSpPr>
          <p:cNvPr id="20" name="TextBox 19">
            <a:extLst>
              <a:ext uri="{FF2B5EF4-FFF2-40B4-BE49-F238E27FC236}">
                <a16:creationId xmlns:a16="http://schemas.microsoft.com/office/drawing/2014/main" id="{D5C35322-4DBD-0AC9-3F40-A9E7FC7F0377}"/>
              </a:ext>
            </a:extLst>
          </p:cNvPr>
          <p:cNvSpPr txBox="1"/>
          <p:nvPr/>
        </p:nvSpPr>
        <p:spPr>
          <a:xfrm>
            <a:off x="-34599" y="2555375"/>
            <a:ext cx="7559675" cy="3285323"/>
          </a:xfrm>
          <a:prstGeom prst="rect">
            <a:avLst/>
          </a:prstGeom>
          <a:noFill/>
        </p:spPr>
        <p:txBody>
          <a:bodyPr wrap="square" rtlCol="0">
            <a:spAutoFit/>
          </a:bodyPr>
          <a:lstStyle/>
          <a:p>
            <a:pPr algn="just">
              <a:lnSpc>
                <a:spcPct val="150000"/>
              </a:lnSpc>
            </a:pPr>
            <a:r>
              <a:rPr lang="en-US" sz="1400" b="1" u="sng" dirty="0" err="1">
                <a:solidFill>
                  <a:srgbClr val="FF0000"/>
                </a:solidFill>
                <a:latin typeface="Times New Roman" panose="02020603050405020304" pitchFamily="18" charset="0"/>
                <a:cs typeface="Times New Roman" panose="02020603050405020304" pitchFamily="18" charset="0"/>
              </a:rPr>
              <a:t>Hình</a:t>
            </a:r>
            <a:r>
              <a:rPr lang="en-US" sz="1400" b="1" u="sng" dirty="0">
                <a:solidFill>
                  <a:srgbClr val="FF0000"/>
                </a:solidFill>
                <a:latin typeface="Times New Roman" panose="02020603050405020304" pitchFamily="18" charset="0"/>
                <a:cs typeface="Times New Roman" panose="02020603050405020304" pitchFamily="18" charset="0"/>
              </a:rPr>
              <a:t> </a:t>
            </a:r>
            <a:r>
              <a:rPr lang="en-US" sz="1400" b="1" u="sng" dirty="0" err="1">
                <a:solidFill>
                  <a:srgbClr val="FF0000"/>
                </a:solidFill>
                <a:latin typeface="Times New Roman" panose="02020603050405020304" pitchFamily="18" charset="0"/>
                <a:cs typeface="Times New Roman" panose="02020603050405020304" pitchFamily="18" charset="0"/>
              </a:rPr>
              <a:t>thế</a:t>
            </a:r>
            <a:r>
              <a:rPr lang="en-US" sz="1400" b="1" u="sng" dirty="0">
                <a:solidFill>
                  <a:srgbClr val="FF0000"/>
                </a:solidFill>
                <a:latin typeface="Times New Roman" panose="02020603050405020304" pitchFamily="18" charset="0"/>
                <a:cs typeface="Times New Roman" panose="02020603050405020304" pitchFamily="18" charset="0"/>
              </a:rPr>
              <a:t> </a:t>
            </a:r>
            <a:r>
              <a:rPr lang="en-US" sz="1400" b="1" u="sng" dirty="0" err="1">
                <a:solidFill>
                  <a:srgbClr val="FF0000"/>
                </a:solidFill>
                <a:latin typeface="Times New Roman" panose="02020603050405020304" pitchFamily="18" charset="0"/>
                <a:cs typeface="Times New Roman" panose="02020603050405020304" pitchFamily="18" charset="0"/>
              </a:rPr>
              <a:t>chung</a:t>
            </a:r>
            <a:r>
              <a:rPr lang="en-US" sz="1400" b="1" dirty="0">
                <a:solidFill>
                  <a:srgbClr val="FF0000"/>
                </a:solidFill>
                <a:latin typeface="Times New Roman" panose="02020603050405020304" pitchFamily="18" charset="0"/>
                <a:cs typeface="Times New Roman" panose="02020603050405020304" pitchFamily="18" charset="0"/>
              </a:rPr>
              <a:t>: </a:t>
            </a:r>
          </a:p>
          <a:p>
            <a:pPr algn="just">
              <a:lnSpc>
                <a:spcPct val="150000"/>
              </a:lnSpc>
            </a:pPr>
            <a:r>
              <a:rPr lang="en-US" sz="1400" b="1" dirty="0">
                <a:solidFill>
                  <a:srgbClr val="FF0000"/>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Rãnh</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áp</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thấp</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có</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trục</a:t>
            </a:r>
            <a:r>
              <a:rPr lang="en-US" sz="1400" dirty="0">
                <a:solidFill>
                  <a:schemeClr val="accent1"/>
                </a:solidFill>
                <a:latin typeface="Times New Roman" panose="02020603050405020304" pitchFamily="18" charset="0"/>
                <a:cs typeface="Times New Roman" panose="02020603050405020304" pitchFamily="18" charset="0"/>
              </a:rPr>
              <a:t> qua </a:t>
            </a:r>
            <a:r>
              <a:rPr lang="en-US" sz="1400" dirty="0" err="1">
                <a:solidFill>
                  <a:schemeClr val="accent1"/>
                </a:solidFill>
                <a:latin typeface="Times New Roman" panose="02020603050405020304" pitchFamily="18" charset="0"/>
                <a:cs typeface="Times New Roman" panose="02020603050405020304" pitchFamily="18" charset="0"/>
              </a:rPr>
              <a:t>Bắc</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Bộ</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gió</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Tây</a:t>
            </a:r>
            <a:r>
              <a:rPr lang="en-GB" sz="1400" dirty="0">
                <a:solidFill>
                  <a:schemeClr val="accent1"/>
                </a:solidFill>
                <a:latin typeface="Times New Roman" panose="02020603050405020304" pitchFamily="18" charset="0"/>
                <a:cs typeface="Times New Roman" panose="02020603050405020304" pitchFamily="18" charset="0"/>
              </a:rPr>
              <a:t> Nam </a:t>
            </a:r>
            <a:r>
              <a:rPr lang="en-GB" sz="1400" dirty="0" err="1">
                <a:solidFill>
                  <a:schemeClr val="accent1"/>
                </a:solidFill>
                <a:latin typeface="Times New Roman" panose="02020603050405020304" pitchFamily="18" charset="0"/>
                <a:cs typeface="Times New Roman" panose="02020603050405020304" pitchFamily="18" charset="0"/>
              </a:rPr>
              <a:t>hoạt</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động</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yếu</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trong</a:t>
            </a:r>
            <a:r>
              <a:rPr lang="en-GB" sz="1400" dirty="0">
                <a:solidFill>
                  <a:schemeClr val="accent1"/>
                </a:solidFill>
                <a:latin typeface="Times New Roman" panose="02020603050405020304" pitchFamily="18" charset="0"/>
                <a:cs typeface="Times New Roman" panose="02020603050405020304" pitchFamily="18" charset="0"/>
              </a:rPr>
              <a:t> 4-5 </a:t>
            </a:r>
            <a:r>
              <a:rPr lang="en-GB" sz="1400" dirty="0" err="1">
                <a:solidFill>
                  <a:schemeClr val="accent1"/>
                </a:solidFill>
                <a:latin typeface="Times New Roman" panose="02020603050405020304" pitchFamily="18" charset="0"/>
                <a:cs typeface="Times New Roman" panose="02020603050405020304" pitchFamily="18" charset="0"/>
              </a:rPr>
              <a:t>ngày</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đầu</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sau</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có</a:t>
            </a:r>
            <a:r>
              <a:rPr lang="en-GB" sz="1400" dirty="0">
                <a:solidFill>
                  <a:schemeClr val="accent1"/>
                </a:solidFill>
                <a:latin typeface="Times New Roman" panose="02020603050405020304" pitchFamily="18" charset="0"/>
                <a:cs typeface="Times New Roman" panose="02020603050405020304" pitchFamily="18" charset="0"/>
              </a:rPr>
              <a:t> xu </a:t>
            </a:r>
            <a:r>
              <a:rPr lang="en-GB" sz="1400" dirty="0" err="1">
                <a:solidFill>
                  <a:schemeClr val="accent1"/>
                </a:solidFill>
                <a:latin typeface="Times New Roman" panose="02020603050405020304" pitchFamily="18" charset="0"/>
                <a:cs typeface="Times New Roman" panose="02020603050405020304" pitchFamily="18" charset="0"/>
              </a:rPr>
              <a:t>hướng</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hoạt</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động</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mạnh</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dần</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lên</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Trên</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cao</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vào</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khoảng</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ngày</a:t>
            </a:r>
            <a:r>
              <a:rPr lang="en-GB" sz="1400" dirty="0">
                <a:solidFill>
                  <a:schemeClr val="accent1"/>
                </a:solidFill>
                <a:latin typeface="Times New Roman" panose="02020603050405020304" pitchFamily="18" charset="0"/>
                <a:cs typeface="Times New Roman" panose="02020603050405020304" pitchFamily="18" charset="0"/>
              </a:rPr>
              <a:t> 24 </a:t>
            </a:r>
            <a:r>
              <a:rPr lang="vi-VN" sz="1400" dirty="0">
                <a:solidFill>
                  <a:schemeClr val="accent1"/>
                </a:solidFill>
                <a:latin typeface="Times New Roman" panose="02020603050405020304" pitchFamily="18" charset="0"/>
                <a:cs typeface="Times New Roman" panose="02020603050405020304" pitchFamily="18" charset="0"/>
              </a:rPr>
              <a:t>áp cao cận nhiệt đới </a:t>
            </a:r>
            <a:r>
              <a:rPr lang="en-GB" sz="1400" dirty="0" err="1">
                <a:solidFill>
                  <a:schemeClr val="accent1"/>
                </a:solidFill>
                <a:latin typeface="Times New Roman" panose="02020603050405020304" pitchFamily="18" charset="0"/>
                <a:cs typeface="Times New Roman" panose="02020603050405020304" pitchFamily="18" charset="0"/>
              </a:rPr>
              <a:t>suy</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yếu</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và</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rút</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ra</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phía</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Đông</a:t>
            </a:r>
            <a:r>
              <a:rPr lang="en-GB" sz="1400" dirty="0">
                <a:solidFill>
                  <a:schemeClr val="accent1"/>
                </a:solidFill>
                <a:latin typeface="Times New Roman" panose="02020603050405020304" pitchFamily="18" charset="0"/>
                <a:cs typeface="Times New Roman" panose="02020603050405020304" pitchFamily="18" charset="0"/>
              </a:rPr>
              <a:t>.</a:t>
            </a:r>
          </a:p>
          <a:p>
            <a:pPr algn="just">
              <a:lnSpc>
                <a:spcPct val="150000"/>
              </a:lnSpc>
            </a:pPr>
            <a:r>
              <a:rPr lang="en-US" sz="1400" b="1" u="sng" dirty="0" err="1">
                <a:solidFill>
                  <a:srgbClr val="FF0000"/>
                </a:solidFill>
                <a:latin typeface="Times New Roman" panose="02020603050405020304" pitchFamily="18" charset="0"/>
                <a:cs typeface="Times New Roman" panose="02020603050405020304" pitchFamily="18" charset="0"/>
              </a:rPr>
              <a:t>Dự</a:t>
            </a:r>
            <a:r>
              <a:rPr lang="en-US" sz="1400" b="1" u="sng" dirty="0">
                <a:solidFill>
                  <a:srgbClr val="FF0000"/>
                </a:solidFill>
                <a:latin typeface="Times New Roman" panose="02020603050405020304" pitchFamily="18" charset="0"/>
                <a:cs typeface="Times New Roman" panose="02020603050405020304" pitchFamily="18" charset="0"/>
              </a:rPr>
              <a:t> </a:t>
            </a:r>
            <a:r>
              <a:rPr lang="en-US" sz="1400" b="1" u="sng" dirty="0" err="1">
                <a:solidFill>
                  <a:srgbClr val="FF0000"/>
                </a:solidFill>
                <a:latin typeface="Times New Roman" panose="02020603050405020304" pitchFamily="18" charset="0"/>
                <a:cs typeface="Times New Roman" panose="02020603050405020304" pitchFamily="18" charset="0"/>
              </a:rPr>
              <a:t>báo</a:t>
            </a:r>
            <a:r>
              <a:rPr lang="en-US" sz="1400" b="1" u="sng" dirty="0">
                <a:solidFill>
                  <a:srgbClr val="FF0000"/>
                </a:solidFill>
                <a:latin typeface="Times New Roman" panose="02020603050405020304" pitchFamily="18" charset="0"/>
                <a:cs typeface="Times New Roman" panose="02020603050405020304" pitchFamily="18" charset="0"/>
              </a:rPr>
              <a:t> </a:t>
            </a:r>
            <a:r>
              <a:rPr lang="en-US" sz="1400" b="1" u="sng" dirty="0" err="1">
                <a:solidFill>
                  <a:srgbClr val="FF0000"/>
                </a:solidFill>
                <a:latin typeface="Times New Roman" panose="02020603050405020304" pitchFamily="18" charset="0"/>
                <a:cs typeface="Times New Roman" panose="02020603050405020304" pitchFamily="18" charset="0"/>
              </a:rPr>
              <a:t>thời</a:t>
            </a:r>
            <a:r>
              <a:rPr lang="en-US" sz="1400" b="1" u="sng" dirty="0">
                <a:solidFill>
                  <a:srgbClr val="FF0000"/>
                </a:solidFill>
                <a:latin typeface="Times New Roman" panose="02020603050405020304" pitchFamily="18" charset="0"/>
                <a:cs typeface="Times New Roman" panose="02020603050405020304" pitchFamily="18" charset="0"/>
              </a:rPr>
              <a:t> </a:t>
            </a:r>
            <a:r>
              <a:rPr lang="en-US" sz="1400" b="1" u="sng" dirty="0" err="1">
                <a:solidFill>
                  <a:srgbClr val="FF0000"/>
                </a:solidFill>
                <a:latin typeface="Times New Roman" panose="02020603050405020304" pitchFamily="18" charset="0"/>
                <a:cs typeface="Times New Roman" panose="02020603050405020304" pitchFamily="18" charset="0"/>
              </a:rPr>
              <a:t>tiết</a:t>
            </a:r>
            <a:r>
              <a:rPr lang="en-US" sz="1400" b="1" dirty="0">
                <a:solidFill>
                  <a:srgbClr val="FF0000"/>
                </a:solidFill>
                <a:latin typeface="Times New Roman" panose="02020603050405020304" pitchFamily="18" charset="0"/>
                <a:cs typeface="Times New Roman" panose="02020603050405020304" pitchFamily="18" charset="0"/>
              </a:rPr>
              <a:t>:</a:t>
            </a:r>
            <a:endParaRPr lang="en-US" sz="1400" b="1" dirty="0">
              <a:solidFill>
                <a:schemeClr val="accent1"/>
              </a:solidFill>
              <a:latin typeface="Times New Roman" panose="02020603050405020304" pitchFamily="18" charset="0"/>
              <a:cs typeface="Times New Roman" panose="02020603050405020304" pitchFamily="18" charset="0"/>
            </a:endParaRPr>
          </a:p>
          <a:p>
            <a:pPr algn="just">
              <a:lnSpc>
                <a:spcPct val="150000"/>
              </a:lnSpc>
            </a:pPr>
            <a:r>
              <a:rPr lang="en-US" sz="1400" dirty="0">
                <a:solidFill>
                  <a:srgbClr val="FF0000"/>
                </a:solidFill>
                <a:latin typeface="Times New Roman" panose="02020603050405020304" pitchFamily="18" charset="0"/>
                <a:cs typeface="Times New Roman" panose="02020603050405020304" pitchFamily="18" charset="0"/>
              </a:rPr>
              <a:t>	</a:t>
            </a:r>
            <a:r>
              <a:rPr lang="en-US" sz="1400" dirty="0">
                <a:solidFill>
                  <a:schemeClr val="accent1"/>
                </a:solidFill>
                <a:latin typeface="Times New Roman" panose="02020603050405020304" pitchFamily="18" charset="0"/>
                <a:cs typeface="Times New Roman" panose="02020603050405020304" pitchFamily="18" charset="0"/>
              </a:rPr>
              <a:t>Trong 11 </a:t>
            </a:r>
            <a:r>
              <a:rPr lang="en-US" sz="1400" dirty="0" err="1">
                <a:solidFill>
                  <a:schemeClr val="accent1"/>
                </a:solidFill>
                <a:latin typeface="Times New Roman" panose="02020603050405020304" pitchFamily="18" charset="0"/>
                <a:cs typeface="Times New Roman" panose="02020603050405020304" pitchFamily="18" charset="0"/>
              </a:rPr>
              <a:t>ngày</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tới</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phổ</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biến</a:t>
            </a:r>
            <a:r>
              <a:rPr lang="en-US" sz="1400" dirty="0">
                <a:solidFill>
                  <a:schemeClr val="accent1"/>
                </a:solidFill>
                <a:latin typeface="Times New Roman" panose="02020603050405020304" pitchFamily="18" charset="0"/>
                <a:cs typeface="Times New Roman" panose="02020603050405020304" pitchFamily="18" charset="0"/>
              </a:rPr>
              <a:t>:	</a:t>
            </a:r>
          </a:p>
          <a:p>
            <a:pPr algn="just">
              <a:lnSpc>
                <a:spcPct val="150000"/>
              </a:lnSpc>
            </a:pP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Mây</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thay</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đổi</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đến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nhiều</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mây</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ngày</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nắng</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chiều</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và</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tối</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có</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mưa</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rào</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vài</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nơi</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từ</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ngày</a:t>
            </a:r>
            <a:r>
              <a:rPr lang="en-US" sz="1400" dirty="0">
                <a:solidFill>
                  <a:schemeClr val="accent1"/>
                </a:solidFill>
                <a:latin typeface="Times New Roman" panose="02020603050405020304" pitchFamily="18" charset="0"/>
                <a:cs typeface="Times New Roman" panose="02020603050405020304" pitchFamily="18" charset="0"/>
              </a:rPr>
              <a:t> 26 </a:t>
            </a:r>
            <a:r>
              <a:rPr lang="en-US" sz="1400" dirty="0" err="1">
                <a:solidFill>
                  <a:schemeClr val="accent1"/>
                </a:solidFill>
                <a:latin typeface="Times New Roman" panose="02020603050405020304" pitchFamily="18" charset="0"/>
                <a:cs typeface="Times New Roman" panose="02020603050405020304" pitchFamily="18" charset="0"/>
              </a:rPr>
              <a:t>mưa</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tăng</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lên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diện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rải</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rác</a:t>
            </a:r>
            <a:r>
              <a:rPr lang="en-US" sz="1400" dirty="0">
                <a:solidFill>
                  <a:schemeClr val="accent1"/>
                </a:solidFill>
                <a:latin typeface="Times New Roman" panose="02020603050405020304" pitchFamily="18" charset="0"/>
                <a:cs typeface="Times New Roman" panose="02020603050405020304" pitchFamily="18" charset="0"/>
              </a:rPr>
              <a:t>.</a:t>
            </a:r>
          </a:p>
          <a:p>
            <a:pPr algn="just">
              <a:lnSpc>
                <a:spcPct val="150000"/>
              </a:lnSpc>
            </a:pPr>
            <a:r>
              <a:rPr lang="en-US" sz="1400" dirty="0">
                <a:solidFill>
                  <a:schemeClr val="accent1"/>
                </a:solidFill>
                <a:latin typeface="Times New Roman" panose="02020603050405020304" pitchFamily="18" charset="0"/>
                <a:cs typeface="Times New Roman" panose="02020603050405020304" pitchFamily="18" charset="0"/>
              </a:rPr>
              <a:t>	Trong </a:t>
            </a:r>
            <a:r>
              <a:rPr lang="en-US" sz="1400" dirty="0" err="1">
                <a:solidFill>
                  <a:schemeClr val="accent1"/>
                </a:solidFill>
                <a:latin typeface="Times New Roman" panose="02020603050405020304" pitchFamily="18" charset="0"/>
                <a:cs typeface="Times New Roman" panose="02020603050405020304" pitchFamily="18" charset="0"/>
              </a:rPr>
              <a:t>cơn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dông</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có</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khả</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năng</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xảy</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ra</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các</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hiện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tượng</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thời</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tiết</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nguy</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hiểm</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như</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mưa</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lớn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cục</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bộ</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lốc</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sét</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và</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gió</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giật</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mạnh</a:t>
            </a:r>
            <a:r>
              <a:rPr lang="en-US" sz="1400" dirty="0">
                <a:solidFill>
                  <a:schemeClr val="accent1"/>
                </a:solidFill>
                <a:latin typeface="Times New Roman" panose="02020603050405020304" pitchFamily="18" charset="0"/>
                <a:cs typeface="Times New Roman" panose="02020603050405020304" pitchFamily="18" charset="0"/>
              </a:rPr>
              <a:t>.</a:t>
            </a:r>
            <a:endParaRPr lang="en-US" sz="1500" dirty="0">
              <a:solidFill>
                <a:srgbClr val="FF0000"/>
              </a:solidFill>
              <a:latin typeface="Times New Roman" panose="02020603050405020304" pitchFamily="18" charset="0"/>
              <a:cs typeface="Times New Roman" panose="02020603050405020304" pitchFamily="18" charset="0"/>
            </a:endParaRPr>
          </a:p>
        </p:txBody>
      </p:sp>
      <p:graphicFrame>
        <p:nvGraphicFramePr>
          <p:cNvPr id="21" name="Table 20">
            <a:extLst>
              <a:ext uri="{FF2B5EF4-FFF2-40B4-BE49-F238E27FC236}">
                <a16:creationId xmlns:a16="http://schemas.microsoft.com/office/drawing/2014/main" id="{B1381C41-9010-B1B0-4B1B-7046C335BF41}"/>
              </a:ext>
            </a:extLst>
          </p:cNvPr>
          <p:cNvGraphicFramePr>
            <a:graphicFrameLocks noGrp="1"/>
          </p:cNvGraphicFramePr>
          <p:nvPr>
            <p:extLst>
              <p:ext uri="{D42A27DB-BD31-4B8C-83A1-F6EECF244321}">
                <p14:modId xmlns:p14="http://schemas.microsoft.com/office/powerpoint/2010/main" val="1847703536"/>
              </p:ext>
            </p:extLst>
          </p:nvPr>
        </p:nvGraphicFramePr>
        <p:xfrm>
          <a:off x="-2" y="6890397"/>
          <a:ext cx="7525078" cy="3413950"/>
        </p:xfrm>
        <a:graphic>
          <a:graphicData uri="http://schemas.openxmlformats.org/drawingml/2006/table">
            <a:tbl>
              <a:tblPr firstRow="1" firstCol="1" bandRow="1">
                <a:tableStyleId>{5C22544A-7EE6-4342-B048-85BDC9FD1C3A}</a:tableStyleId>
              </a:tblPr>
              <a:tblGrid>
                <a:gridCol w="1643337">
                  <a:extLst>
                    <a:ext uri="{9D8B030D-6E8A-4147-A177-3AD203B41FA5}">
                      <a16:colId xmlns:a16="http://schemas.microsoft.com/office/drawing/2014/main" val="3423825585"/>
                    </a:ext>
                  </a:extLst>
                </a:gridCol>
                <a:gridCol w="425614">
                  <a:extLst>
                    <a:ext uri="{9D8B030D-6E8A-4147-A177-3AD203B41FA5}">
                      <a16:colId xmlns:a16="http://schemas.microsoft.com/office/drawing/2014/main" val="3604831609"/>
                    </a:ext>
                  </a:extLst>
                </a:gridCol>
                <a:gridCol w="638420">
                  <a:extLst>
                    <a:ext uri="{9D8B030D-6E8A-4147-A177-3AD203B41FA5}">
                      <a16:colId xmlns:a16="http://schemas.microsoft.com/office/drawing/2014/main" val="3822308064"/>
                    </a:ext>
                  </a:extLst>
                </a:gridCol>
                <a:gridCol w="591130">
                  <a:extLst>
                    <a:ext uri="{9D8B030D-6E8A-4147-A177-3AD203B41FA5}">
                      <a16:colId xmlns:a16="http://schemas.microsoft.com/office/drawing/2014/main" val="488548894"/>
                    </a:ext>
                  </a:extLst>
                </a:gridCol>
                <a:gridCol w="591130">
                  <a:extLst>
                    <a:ext uri="{9D8B030D-6E8A-4147-A177-3AD203B41FA5}">
                      <a16:colId xmlns:a16="http://schemas.microsoft.com/office/drawing/2014/main" val="671418787"/>
                    </a:ext>
                  </a:extLst>
                </a:gridCol>
                <a:gridCol w="579307">
                  <a:extLst>
                    <a:ext uri="{9D8B030D-6E8A-4147-A177-3AD203B41FA5}">
                      <a16:colId xmlns:a16="http://schemas.microsoft.com/office/drawing/2014/main" val="1722109506"/>
                    </a:ext>
                  </a:extLst>
                </a:gridCol>
                <a:gridCol w="401968">
                  <a:extLst>
                    <a:ext uri="{9D8B030D-6E8A-4147-A177-3AD203B41FA5}">
                      <a16:colId xmlns:a16="http://schemas.microsoft.com/office/drawing/2014/main" val="3314472524"/>
                    </a:ext>
                  </a:extLst>
                </a:gridCol>
                <a:gridCol w="567484">
                  <a:extLst>
                    <a:ext uri="{9D8B030D-6E8A-4147-A177-3AD203B41FA5}">
                      <a16:colId xmlns:a16="http://schemas.microsoft.com/office/drawing/2014/main" val="203204786"/>
                    </a:ext>
                  </a:extLst>
                </a:gridCol>
                <a:gridCol w="423082">
                  <a:extLst>
                    <a:ext uri="{9D8B030D-6E8A-4147-A177-3AD203B41FA5}">
                      <a16:colId xmlns:a16="http://schemas.microsoft.com/office/drawing/2014/main" val="1768724695"/>
                    </a:ext>
                  </a:extLst>
                </a:gridCol>
                <a:gridCol w="688242">
                  <a:extLst>
                    <a:ext uri="{9D8B030D-6E8A-4147-A177-3AD203B41FA5}">
                      <a16:colId xmlns:a16="http://schemas.microsoft.com/office/drawing/2014/main" val="2319052522"/>
                    </a:ext>
                  </a:extLst>
                </a:gridCol>
                <a:gridCol w="487682">
                  <a:extLst>
                    <a:ext uri="{9D8B030D-6E8A-4147-A177-3AD203B41FA5}">
                      <a16:colId xmlns:a16="http://schemas.microsoft.com/office/drawing/2014/main" val="3843381883"/>
                    </a:ext>
                  </a:extLst>
                </a:gridCol>
                <a:gridCol w="487682">
                  <a:extLst>
                    <a:ext uri="{9D8B030D-6E8A-4147-A177-3AD203B41FA5}">
                      <a16:colId xmlns:a16="http://schemas.microsoft.com/office/drawing/2014/main" val="1025090640"/>
                    </a:ext>
                  </a:extLst>
                </a:gridCol>
              </a:tblGrid>
              <a:tr h="351705">
                <a:tc rowSpan="2">
                  <a:txBody>
                    <a:bodyPr/>
                    <a:lstStyle/>
                    <a:p>
                      <a:pPr algn="ctr">
                        <a:spcBef>
                          <a:spcPts val="600"/>
                        </a:spcBef>
                        <a:spcAft>
                          <a:spcPts val="600"/>
                        </a:spcAft>
                      </a:pPr>
                      <a:r>
                        <a:rPr lang="en-US" sz="1000">
                          <a:effectLst/>
                          <a:latin typeface="Times New Roman" panose="02020603050405020304" pitchFamily="18" charset="0"/>
                          <a:cs typeface="Times New Roman" panose="02020603050405020304" pitchFamily="18" charset="0"/>
                        </a:rPr>
                        <a:t>Yếu tố</a:t>
                      </a:r>
                      <a:endParaRPr lang="en-US" sz="1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gridSpan="10">
                  <a:txBody>
                    <a:bodyPr/>
                    <a:lstStyle/>
                    <a:p>
                      <a:pPr algn="ctr" rtl="0" fontAlgn="ctr"/>
                      <a:r>
                        <a:rPr lang="en-GB" sz="1000" b="1" i="0" u="none" strike="noStrike" dirty="0" err="1">
                          <a:solidFill>
                            <a:srgbClr val="FFFFFF"/>
                          </a:solidFill>
                          <a:effectLst/>
                          <a:highlight>
                            <a:srgbClr val="4472C4"/>
                          </a:highlight>
                          <a:latin typeface="Times New Roman" panose="02020603050405020304" pitchFamily="18" charset="0"/>
                        </a:rPr>
                        <a:t>Thời</a:t>
                      </a:r>
                      <a:r>
                        <a:rPr lang="en-GB" sz="1000" b="1" i="0" u="none" strike="noStrike" dirty="0">
                          <a:solidFill>
                            <a:srgbClr val="FFFFFF"/>
                          </a:solidFill>
                          <a:effectLst/>
                          <a:highlight>
                            <a:srgbClr val="4472C4"/>
                          </a:highlight>
                          <a:latin typeface="Times New Roman" panose="02020603050405020304" pitchFamily="18" charset="0"/>
                        </a:rPr>
                        <a:t> </a:t>
                      </a:r>
                      <a:r>
                        <a:rPr lang="en-GB" sz="1000" b="1" i="0" u="none" strike="noStrike" dirty="0" err="1">
                          <a:solidFill>
                            <a:srgbClr val="FFFFFF"/>
                          </a:solidFill>
                          <a:effectLst/>
                          <a:highlight>
                            <a:srgbClr val="4472C4"/>
                          </a:highlight>
                          <a:latin typeface="Times New Roman" panose="02020603050405020304" pitchFamily="18" charset="0"/>
                        </a:rPr>
                        <a:t>gian</a:t>
                      </a:r>
                      <a:r>
                        <a:rPr lang="en-GB" sz="1000" b="1" i="0" u="none" strike="noStrike" dirty="0">
                          <a:solidFill>
                            <a:srgbClr val="FFFFFF"/>
                          </a:solidFill>
                          <a:effectLst/>
                          <a:highlight>
                            <a:srgbClr val="4472C4"/>
                          </a:highlight>
                          <a:latin typeface="Times New Roman" panose="02020603050405020304" pitchFamily="18" charset="0"/>
                        </a:rPr>
                        <a:t>: </a:t>
                      </a:r>
                      <a:r>
                        <a:rPr lang="en-GB" sz="1000" b="1" i="0" u="none" strike="noStrike" dirty="0" err="1">
                          <a:solidFill>
                            <a:srgbClr val="FFFFFF"/>
                          </a:solidFill>
                          <a:effectLst/>
                          <a:highlight>
                            <a:srgbClr val="4472C4"/>
                          </a:highlight>
                          <a:latin typeface="Times New Roman" panose="02020603050405020304" pitchFamily="18" charset="0"/>
                        </a:rPr>
                        <a:t>Từ</a:t>
                      </a:r>
                      <a:r>
                        <a:rPr lang="en-GB" sz="1000" b="1" i="0" u="none" strike="noStrike" dirty="0">
                          <a:solidFill>
                            <a:srgbClr val="FFFFFF"/>
                          </a:solidFill>
                          <a:effectLst/>
                          <a:highlight>
                            <a:srgbClr val="4472C4"/>
                          </a:highlight>
                          <a:latin typeface="Times New Roman" panose="02020603050405020304" pitchFamily="18" charset="0"/>
                        </a:rPr>
                        <a:t> </a:t>
                      </a:r>
                      <a:r>
                        <a:rPr lang="en-GB" sz="1000" b="1" i="0" u="none" strike="noStrike" dirty="0" err="1">
                          <a:solidFill>
                            <a:srgbClr val="FFFFFF"/>
                          </a:solidFill>
                          <a:effectLst/>
                          <a:highlight>
                            <a:srgbClr val="4472C4"/>
                          </a:highlight>
                          <a:latin typeface="Times New Roman" panose="02020603050405020304" pitchFamily="18" charset="0"/>
                        </a:rPr>
                        <a:t>ngày</a:t>
                      </a:r>
                      <a:r>
                        <a:rPr lang="en-GB" sz="1000" b="1" i="0" u="none" strike="noStrike" dirty="0">
                          <a:solidFill>
                            <a:srgbClr val="FFFFFF"/>
                          </a:solidFill>
                          <a:effectLst/>
                          <a:highlight>
                            <a:srgbClr val="4472C4"/>
                          </a:highlight>
                          <a:latin typeface="Times New Roman" panose="02020603050405020304" pitchFamily="18" charset="0"/>
                        </a:rPr>
                        <a:t> 21/8/2024 </a:t>
                      </a:r>
                      <a:r>
                        <a:rPr lang="en-GB" sz="1000" b="1" i="0" u="none" strike="noStrike" dirty="0" err="1">
                          <a:solidFill>
                            <a:srgbClr val="FFFFFF"/>
                          </a:solidFill>
                          <a:effectLst/>
                          <a:highlight>
                            <a:srgbClr val="4472C4"/>
                          </a:highlight>
                          <a:latin typeface="Times New Roman" panose="02020603050405020304" pitchFamily="18" charset="0"/>
                        </a:rPr>
                        <a:t>đến</a:t>
                      </a:r>
                      <a:r>
                        <a:rPr lang="en-GB" sz="1000" b="1" i="0" u="none" strike="noStrike" dirty="0">
                          <a:solidFill>
                            <a:srgbClr val="FFFFFF"/>
                          </a:solidFill>
                          <a:effectLst/>
                          <a:highlight>
                            <a:srgbClr val="4472C4"/>
                          </a:highlight>
                          <a:latin typeface="Times New Roman" panose="02020603050405020304" pitchFamily="18" charset="0"/>
                        </a:rPr>
                        <a:t> </a:t>
                      </a:r>
                      <a:r>
                        <a:rPr lang="en-GB" sz="1000" b="1" i="0" u="none" strike="noStrike" dirty="0" err="1">
                          <a:solidFill>
                            <a:srgbClr val="FFFFFF"/>
                          </a:solidFill>
                          <a:effectLst/>
                          <a:highlight>
                            <a:srgbClr val="4472C4"/>
                          </a:highlight>
                          <a:latin typeface="Times New Roman" panose="02020603050405020304" pitchFamily="18" charset="0"/>
                        </a:rPr>
                        <a:t>ngày</a:t>
                      </a:r>
                      <a:r>
                        <a:rPr lang="en-GB" sz="1000" b="1" i="0" u="none" strike="noStrike" dirty="0">
                          <a:solidFill>
                            <a:srgbClr val="FFFFFF"/>
                          </a:solidFill>
                          <a:effectLst/>
                          <a:highlight>
                            <a:srgbClr val="4472C4"/>
                          </a:highlight>
                          <a:latin typeface="Times New Roman" panose="02020603050405020304" pitchFamily="18" charset="0"/>
                        </a:rPr>
                        <a:t> 31/8/2024</a:t>
                      </a: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ctr"/>
                      <a:endParaRPr lang="en-GB" sz="1000" b="1" i="0" u="none" strike="noStrike" dirty="0">
                        <a:solidFill>
                          <a:srgbClr val="FFFFFF"/>
                        </a:solidFill>
                        <a:effectLst/>
                        <a:highlight>
                          <a:srgbClr val="4472C4"/>
                        </a:highlight>
                        <a:latin typeface="Times New Roman" panose="02020603050405020304" pitchFamily="18" charset="0"/>
                      </a:endParaRPr>
                    </a:p>
                  </a:txBody>
                  <a:tcPr marL="9525" marR="9525" marT="9525" marB="0" anchor="ctr"/>
                </a:tc>
                <a:extLst>
                  <a:ext uri="{0D108BD9-81ED-4DB2-BD59-A6C34878D82A}">
                    <a16:rowId xmlns:a16="http://schemas.microsoft.com/office/drawing/2014/main" val="2861522254"/>
                  </a:ext>
                </a:extLst>
              </a:tr>
              <a:tr h="351705">
                <a:tc vMerge="1">
                  <a:txBody>
                    <a:bodyPr/>
                    <a:lstStyle/>
                    <a:p>
                      <a:endParaRPr lang="en-US"/>
                    </a:p>
                  </a:txBody>
                  <a:tcP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21/8</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22/8</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23/8</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24/8</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25/8</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26/8</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27/8</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28/8</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29/8</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30/8</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31/8</a:t>
                      </a:r>
                    </a:p>
                  </a:txBody>
                  <a:tcPr marL="9525" marR="9525" marT="9525" marB="0" anchor="ctr"/>
                </a:tc>
                <a:extLst>
                  <a:ext uri="{0D108BD9-81ED-4DB2-BD59-A6C34878D82A}">
                    <a16:rowId xmlns:a16="http://schemas.microsoft.com/office/drawing/2014/main" val="2944996167"/>
                  </a:ext>
                </a:extLst>
              </a:tr>
              <a:tr h="318723">
                <a:tc>
                  <a:txBody>
                    <a:bodyPr/>
                    <a:lstStyle/>
                    <a:p>
                      <a:pPr algn="just">
                        <a:spcBef>
                          <a:spcPts val="600"/>
                        </a:spcBef>
                        <a:spcAft>
                          <a:spcPts val="600"/>
                        </a:spcAft>
                      </a:pPr>
                      <a:r>
                        <a:rPr lang="en-US" sz="1000" dirty="0" err="1">
                          <a:effectLst/>
                          <a:latin typeface="Times New Roman" panose="02020603050405020304" pitchFamily="18" charset="0"/>
                          <a:cs typeface="Times New Roman" panose="02020603050405020304" pitchFamily="18" charset="0"/>
                        </a:rPr>
                        <a:t>Nhiệt</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độ</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cao</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nhất-T</a:t>
                      </a:r>
                      <a:r>
                        <a:rPr lang="en-US" sz="1000" baseline="-25000" dirty="0" err="1">
                          <a:effectLst/>
                          <a:latin typeface="Times New Roman" panose="02020603050405020304" pitchFamily="18" charset="0"/>
                          <a:cs typeface="Times New Roman" panose="02020603050405020304" pitchFamily="18" charset="0"/>
                        </a:rPr>
                        <a:t>max</a:t>
                      </a:r>
                      <a:r>
                        <a:rPr lang="en-US" sz="1000" dirty="0">
                          <a:effectLst/>
                          <a:latin typeface="Times New Roman" panose="02020603050405020304" pitchFamily="18" charset="0"/>
                          <a:cs typeface="Times New Roman" panose="02020603050405020304" pitchFamily="18" charset="0"/>
                        </a:rPr>
                        <a:t>(</a:t>
                      </a:r>
                      <a:r>
                        <a:rPr lang="en-US" sz="1000" baseline="30000" dirty="0" err="1">
                          <a:effectLst/>
                          <a:latin typeface="Times New Roman" panose="02020603050405020304" pitchFamily="18" charset="0"/>
                          <a:cs typeface="Times New Roman" panose="02020603050405020304" pitchFamily="18" charset="0"/>
                        </a:rPr>
                        <a:t>o</a:t>
                      </a:r>
                      <a:r>
                        <a:rPr lang="en-US" sz="1000" dirty="0" err="1">
                          <a:effectLst/>
                          <a:latin typeface="Times New Roman" panose="02020603050405020304" pitchFamily="18" charset="0"/>
                          <a:cs typeface="Times New Roman" panose="02020603050405020304" pitchFamily="18" charset="0"/>
                        </a:rPr>
                        <a:t>C</a:t>
                      </a:r>
                      <a:r>
                        <a:rPr lang="en-US" sz="1000" dirty="0">
                          <a:effectLst/>
                          <a:latin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32.0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31.0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30.0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32.5</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31.0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30.0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30.0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29.5</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30.0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30.0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30.0</a:t>
                      </a:r>
                    </a:p>
                  </a:txBody>
                  <a:tcPr marL="9525" marR="9525" marT="9525" marB="0" anchor="ctr"/>
                </a:tc>
                <a:extLst>
                  <a:ext uri="{0D108BD9-81ED-4DB2-BD59-A6C34878D82A}">
                    <a16:rowId xmlns:a16="http://schemas.microsoft.com/office/drawing/2014/main" val="1473060326"/>
                  </a:ext>
                </a:extLst>
              </a:tr>
              <a:tr h="309816">
                <a:tc>
                  <a:txBody>
                    <a:bodyPr/>
                    <a:lstStyle/>
                    <a:p>
                      <a:pPr algn="just">
                        <a:spcBef>
                          <a:spcPts val="600"/>
                        </a:spcBef>
                        <a:spcAft>
                          <a:spcPts val="600"/>
                        </a:spcAft>
                      </a:pPr>
                      <a:r>
                        <a:rPr lang="en-US" sz="1000" dirty="0" err="1">
                          <a:effectLst/>
                          <a:latin typeface="Times New Roman" panose="02020603050405020304" pitchFamily="18" charset="0"/>
                          <a:cs typeface="Times New Roman" panose="02020603050405020304" pitchFamily="18" charset="0"/>
                        </a:rPr>
                        <a:t>Nhiệt</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độ</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thấp</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nhất-T</a:t>
                      </a:r>
                      <a:r>
                        <a:rPr lang="en-US" sz="1000" baseline="-25000" dirty="0" err="1">
                          <a:effectLst/>
                          <a:latin typeface="Times New Roman" panose="02020603050405020304" pitchFamily="18" charset="0"/>
                          <a:cs typeface="Times New Roman" panose="02020603050405020304" pitchFamily="18" charset="0"/>
                        </a:rPr>
                        <a:t>min</a:t>
                      </a:r>
                      <a:r>
                        <a:rPr lang="en-US" sz="1000" dirty="0">
                          <a:effectLst/>
                          <a:latin typeface="Times New Roman" panose="02020603050405020304" pitchFamily="18" charset="0"/>
                          <a:cs typeface="Times New Roman" panose="02020603050405020304" pitchFamily="18" charset="0"/>
                        </a:rPr>
                        <a:t>(</a:t>
                      </a:r>
                      <a:r>
                        <a:rPr lang="en-US" sz="1000" baseline="30000" dirty="0" err="1">
                          <a:effectLst/>
                          <a:latin typeface="Times New Roman" panose="02020603050405020304" pitchFamily="18" charset="0"/>
                          <a:cs typeface="Times New Roman" panose="02020603050405020304" pitchFamily="18" charset="0"/>
                        </a:rPr>
                        <a:t>o</a:t>
                      </a:r>
                      <a:r>
                        <a:rPr lang="en-US" sz="1000" dirty="0" err="1">
                          <a:effectLst/>
                          <a:latin typeface="Times New Roman" panose="02020603050405020304" pitchFamily="18" charset="0"/>
                          <a:cs typeface="Times New Roman" panose="02020603050405020304" pitchFamily="18" charset="0"/>
                        </a:rPr>
                        <a:t>C</a:t>
                      </a:r>
                      <a:r>
                        <a:rPr lang="en-US" sz="1000" dirty="0">
                          <a:effectLst/>
                          <a:latin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23.0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22.0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21.0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23.0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22.0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21.0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21.0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21.0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22.0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21.0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21.0</a:t>
                      </a:r>
                    </a:p>
                  </a:txBody>
                  <a:tcPr marL="9525" marR="9525" marT="9525" marB="0" anchor="ctr"/>
                </a:tc>
                <a:extLst>
                  <a:ext uri="{0D108BD9-81ED-4DB2-BD59-A6C34878D82A}">
                    <a16:rowId xmlns:a16="http://schemas.microsoft.com/office/drawing/2014/main" val="2553012573"/>
                  </a:ext>
                </a:extLst>
              </a:tr>
              <a:tr h="323476">
                <a:tc>
                  <a:txBody>
                    <a:bodyPr/>
                    <a:lstStyle/>
                    <a:p>
                      <a:pPr algn="just">
                        <a:spcBef>
                          <a:spcPts val="600"/>
                        </a:spcBef>
                        <a:spcAft>
                          <a:spcPts val="600"/>
                        </a:spcAft>
                      </a:pPr>
                      <a:r>
                        <a:rPr lang="en-US" sz="1000" dirty="0" err="1">
                          <a:effectLst/>
                          <a:latin typeface="Times New Roman" panose="02020603050405020304" pitchFamily="18" charset="0"/>
                          <a:cs typeface="Times New Roman" panose="02020603050405020304" pitchFamily="18" charset="0"/>
                        </a:rPr>
                        <a:t>Nhiệt</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độ</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trung</a:t>
                      </a:r>
                      <a:r>
                        <a:rPr lang="en-US" sz="1000" dirty="0">
                          <a:effectLst/>
                          <a:latin typeface="Times New Roman" panose="02020603050405020304" pitchFamily="18" charset="0"/>
                          <a:cs typeface="Times New Roman" panose="02020603050405020304" pitchFamily="18" charset="0"/>
                        </a:rPr>
                        <a:t> bình-T</a:t>
                      </a:r>
                      <a:r>
                        <a:rPr lang="en-US" sz="1000" baseline="-25000" dirty="0">
                          <a:effectLst/>
                          <a:latin typeface="Times New Roman" panose="02020603050405020304" pitchFamily="18" charset="0"/>
                          <a:cs typeface="Times New Roman" panose="02020603050405020304" pitchFamily="18" charset="0"/>
                        </a:rPr>
                        <a:t>2m</a:t>
                      </a:r>
                      <a:r>
                        <a:rPr lang="en-US" sz="1000" dirty="0">
                          <a:effectLst/>
                          <a:latin typeface="Times New Roman" panose="02020603050405020304" pitchFamily="18" charset="0"/>
                          <a:cs typeface="Times New Roman" panose="02020603050405020304" pitchFamily="18" charset="0"/>
                        </a:rPr>
                        <a:t>(</a:t>
                      </a:r>
                      <a:r>
                        <a:rPr lang="en-US" sz="1000" baseline="30000" dirty="0" err="1">
                          <a:effectLst/>
                          <a:latin typeface="Times New Roman" panose="02020603050405020304" pitchFamily="18" charset="0"/>
                          <a:cs typeface="Times New Roman" panose="02020603050405020304" pitchFamily="18" charset="0"/>
                        </a:rPr>
                        <a:t>o</a:t>
                      </a:r>
                      <a:r>
                        <a:rPr lang="en-US" sz="1000" dirty="0" err="1">
                          <a:effectLst/>
                          <a:latin typeface="Times New Roman" panose="02020603050405020304" pitchFamily="18" charset="0"/>
                          <a:cs typeface="Times New Roman" panose="02020603050405020304" pitchFamily="18" charset="0"/>
                        </a:rPr>
                        <a:t>C</a:t>
                      </a:r>
                      <a:r>
                        <a:rPr lang="en-US" sz="1000" dirty="0">
                          <a:effectLst/>
                          <a:latin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26.5</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25.5</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25.0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26.5</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25.5</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25.0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25.0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24.5</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24.5</a:t>
                      </a:r>
                    </a:p>
                  </a:txBody>
                  <a:tcPr marL="9525" marR="9525" marT="9525" marB="0" anchor="ctr"/>
                </a:tc>
                <a:tc>
                  <a:txBody>
                    <a:bodyPr/>
                    <a:lstStyle/>
                    <a:p>
                      <a:pPr algn="ctr" rtl="0" fontAlgn="ctr"/>
                      <a:r>
                        <a:rPr lang="en-US" sz="1000" b="0" i="0" u="none" strike="noStrike" dirty="0">
                          <a:solidFill>
                            <a:srgbClr val="000000"/>
                          </a:solidFill>
                          <a:effectLst/>
                          <a:highlight>
                            <a:srgbClr val="E9EBF5"/>
                          </a:highlight>
                          <a:latin typeface="Times New Roman" panose="02020603050405020304" pitchFamily="18" charset="0"/>
                        </a:rPr>
                        <a:t>25.0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25.0</a:t>
                      </a:r>
                    </a:p>
                  </a:txBody>
                  <a:tcPr marL="9525" marR="9525" marT="9525" marB="0" anchor="ctr"/>
                </a:tc>
                <a:extLst>
                  <a:ext uri="{0D108BD9-81ED-4DB2-BD59-A6C34878D82A}">
                    <a16:rowId xmlns:a16="http://schemas.microsoft.com/office/drawing/2014/main" val="3350386903"/>
                  </a:ext>
                </a:extLst>
              </a:tr>
              <a:tr h="351705">
                <a:tc>
                  <a:txBody>
                    <a:bodyPr/>
                    <a:lstStyle/>
                    <a:p>
                      <a:pPr algn="just">
                        <a:spcBef>
                          <a:spcPts val="600"/>
                        </a:spcBef>
                        <a:spcAft>
                          <a:spcPts val="600"/>
                        </a:spcAft>
                      </a:pPr>
                      <a:r>
                        <a:rPr lang="en-US" sz="1000" dirty="0" err="1">
                          <a:effectLst/>
                          <a:latin typeface="Times New Roman" panose="02020603050405020304" pitchFamily="18" charset="0"/>
                          <a:cs typeface="Times New Roman" panose="02020603050405020304" pitchFamily="18" charset="0"/>
                        </a:rPr>
                        <a:t>Lượng</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mưa</a:t>
                      </a:r>
                      <a:r>
                        <a:rPr lang="en-US" sz="1000" dirty="0">
                          <a:effectLst/>
                          <a:latin typeface="Times New Roman" panose="02020603050405020304" pitchFamily="18" charset="0"/>
                          <a:cs typeface="Times New Roman" panose="02020603050405020304" pitchFamily="18" charset="0"/>
                        </a:rPr>
                        <a:t>-R (mm)</a:t>
                      </a:r>
                      <a:endParaRPr lang="en-US" sz="1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0.0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7.0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9.0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0.0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15.0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12.0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14.0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15.0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10.0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15.0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13.0</a:t>
                      </a:r>
                    </a:p>
                  </a:txBody>
                  <a:tcPr marL="9525" marR="9525" marT="9525" marB="0" anchor="ctr"/>
                </a:tc>
                <a:extLst>
                  <a:ext uri="{0D108BD9-81ED-4DB2-BD59-A6C34878D82A}">
                    <a16:rowId xmlns:a16="http://schemas.microsoft.com/office/drawing/2014/main" val="1271621112"/>
                  </a:ext>
                </a:extLst>
              </a:tr>
              <a:tr h="351705">
                <a:tc>
                  <a:txBody>
                    <a:bodyPr/>
                    <a:lstStyle/>
                    <a:p>
                      <a:pPr algn="just">
                        <a:spcBef>
                          <a:spcPts val="600"/>
                        </a:spcBef>
                        <a:spcAft>
                          <a:spcPts val="600"/>
                        </a:spcAft>
                      </a:pPr>
                      <a:r>
                        <a:rPr lang="en-US" sz="1000" dirty="0" err="1">
                          <a:effectLst/>
                          <a:latin typeface="Times New Roman" panose="02020603050405020304" pitchFamily="18" charset="0"/>
                          <a:cs typeface="Times New Roman" panose="02020603050405020304" pitchFamily="18" charset="0"/>
                        </a:rPr>
                        <a:t>Độ</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ẩm</a:t>
                      </a:r>
                      <a:r>
                        <a:rPr lang="en-US" sz="1000" dirty="0">
                          <a:effectLst/>
                          <a:latin typeface="Times New Roman" panose="02020603050405020304" pitchFamily="18" charset="0"/>
                          <a:cs typeface="Times New Roman" panose="02020603050405020304" pitchFamily="18" charset="0"/>
                        </a:rPr>
                        <a:t> - </a:t>
                      </a:r>
                      <a:r>
                        <a:rPr lang="en-US" sz="1000" dirty="0" err="1">
                          <a:effectLst/>
                          <a:latin typeface="Times New Roman" panose="02020603050405020304" pitchFamily="18" charset="0"/>
                          <a:cs typeface="Times New Roman" panose="02020603050405020304" pitchFamily="18" charset="0"/>
                        </a:rPr>
                        <a:t>U</a:t>
                      </a:r>
                      <a:r>
                        <a:rPr lang="en-US" sz="1000" baseline="-25000" dirty="0" err="1">
                          <a:effectLst/>
                          <a:latin typeface="Times New Roman" panose="02020603050405020304" pitchFamily="18" charset="0"/>
                          <a:cs typeface="Times New Roman" panose="02020603050405020304" pitchFamily="18" charset="0"/>
                        </a:rPr>
                        <a:t>tb</a:t>
                      </a:r>
                      <a:r>
                        <a:rPr lang="en-US" sz="1000" dirty="0">
                          <a:effectLst/>
                          <a:latin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84.0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88.0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89.0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85.0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88.0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87.0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88.0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90.0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90.0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88.0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89.0</a:t>
                      </a:r>
                    </a:p>
                  </a:txBody>
                  <a:tcPr marL="9525" marR="9525" marT="9525" marB="0" anchor="ctr"/>
                </a:tc>
                <a:extLst>
                  <a:ext uri="{0D108BD9-81ED-4DB2-BD59-A6C34878D82A}">
                    <a16:rowId xmlns:a16="http://schemas.microsoft.com/office/drawing/2014/main" val="1278919490"/>
                  </a:ext>
                </a:extLst>
              </a:tr>
              <a:tr h="351705">
                <a:tc>
                  <a:txBody>
                    <a:bodyPr/>
                    <a:lstStyle/>
                    <a:p>
                      <a:pPr algn="just">
                        <a:spcBef>
                          <a:spcPts val="600"/>
                        </a:spcBef>
                        <a:spcAft>
                          <a:spcPts val="600"/>
                        </a:spcAft>
                      </a:pPr>
                      <a:r>
                        <a:rPr lang="en-US" sz="1000" dirty="0" err="1">
                          <a:effectLst/>
                          <a:latin typeface="Times New Roman" panose="02020603050405020304" pitchFamily="18" charset="0"/>
                          <a:cs typeface="Times New Roman" panose="02020603050405020304" pitchFamily="18" charset="0"/>
                        </a:rPr>
                        <a:t>Số</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giờ</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nắng</a:t>
                      </a:r>
                      <a:r>
                        <a:rPr lang="en-US" sz="1000" dirty="0">
                          <a:effectLst/>
                          <a:latin typeface="Times New Roman" panose="02020603050405020304" pitchFamily="18" charset="0"/>
                          <a:cs typeface="Times New Roman" panose="02020603050405020304" pitchFamily="18" charset="0"/>
                        </a:rPr>
                        <a:t> -S(</a:t>
                      </a:r>
                      <a:r>
                        <a:rPr lang="en-US" sz="1000" dirty="0" err="1">
                          <a:effectLst/>
                          <a:latin typeface="Times New Roman" panose="02020603050405020304" pitchFamily="18" charset="0"/>
                          <a:cs typeface="Times New Roman" panose="02020603050405020304" pitchFamily="18" charset="0"/>
                        </a:rPr>
                        <a:t>giờ</a:t>
                      </a:r>
                      <a:r>
                        <a:rPr lang="en-US" sz="1000" dirty="0">
                          <a:effectLst/>
                          <a:latin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7.0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5.0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5.0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7.0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5.0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5.5</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5.0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5.0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5.5</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5.0</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5.0</a:t>
                      </a:r>
                    </a:p>
                  </a:txBody>
                  <a:tcPr marL="9525" marR="9525" marT="9525" marB="0" anchor="ctr"/>
                </a:tc>
                <a:extLst>
                  <a:ext uri="{0D108BD9-81ED-4DB2-BD59-A6C34878D82A}">
                    <a16:rowId xmlns:a16="http://schemas.microsoft.com/office/drawing/2014/main" val="3552434487"/>
                  </a:ext>
                </a:extLst>
              </a:tr>
              <a:tr h="351705">
                <a:tc>
                  <a:txBody>
                    <a:bodyPr/>
                    <a:lstStyle/>
                    <a:p>
                      <a:pPr algn="just">
                        <a:spcBef>
                          <a:spcPts val="600"/>
                        </a:spcBef>
                        <a:spcAft>
                          <a:spcPts val="600"/>
                        </a:spcAft>
                      </a:pPr>
                      <a:r>
                        <a:rPr lang="en-US" sz="1000" dirty="0" err="1">
                          <a:effectLst/>
                          <a:latin typeface="Times New Roman" panose="02020603050405020304" pitchFamily="18" charset="0"/>
                          <a:cs typeface="Times New Roman" panose="02020603050405020304" pitchFamily="18" charset="0"/>
                        </a:rPr>
                        <a:t>Tốc</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độ</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gió</a:t>
                      </a:r>
                      <a:r>
                        <a:rPr lang="en-US" sz="1000" dirty="0">
                          <a:effectLst/>
                          <a:latin typeface="Times New Roman" panose="02020603050405020304" pitchFamily="18" charset="0"/>
                          <a:cs typeface="Times New Roman" panose="02020603050405020304" pitchFamily="18" charset="0"/>
                        </a:rPr>
                        <a:t> -V(m/s)</a:t>
                      </a:r>
                      <a:endParaRPr lang="en-US" sz="1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1.5</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1.0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1.0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2.2</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2.5</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2.5</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2.5</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2.0</a:t>
                      </a:r>
                    </a:p>
                  </a:txBody>
                  <a:tcPr marL="9525" marR="9525" marT="9525" marB="0" anchor="ctr"/>
                </a:tc>
                <a:tc>
                  <a:txBody>
                    <a:bodyPr/>
                    <a:lstStyle/>
                    <a:p>
                      <a:pPr algn="ctr" rtl="0" fontAlgn="ctr"/>
                      <a:r>
                        <a:rPr lang="en-US" sz="1000" b="0" i="0" u="none" strike="noStrike">
                          <a:solidFill>
                            <a:srgbClr val="000000"/>
                          </a:solidFill>
                          <a:effectLst/>
                          <a:highlight>
                            <a:srgbClr val="E9EBF5"/>
                          </a:highlight>
                          <a:latin typeface="Times New Roman" panose="02020603050405020304" pitchFamily="18" charset="0"/>
                        </a:rPr>
                        <a:t>2.0</a:t>
                      </a:r>
                    </a:p>
                  </a:txBody>
                  <a:tcPr marL="9525" marR="9525" marT="9525" marB="0" anchor="ctr"/>
                </a:tc>
                <a:extLst>
                  <a:ext uri="{0D108BD9-81ED-4DB2-BD59-A6C34878D82A}">
                    <a16:rowId xmlns:a16="http://schemas.microsoft.com/office/drawing/2014/main" val="311048049"/>
                  </a:ext>
                </a:extLst>
              </a:tr>
              <a:tr h="351705">
                <a:tc>
                  <a:txBody>
                    <a:bodyPr/>
                    <a:lstStyle/>
                    <a:p>
                      <a:pPr algn="just">
                        <a:spcBef>
                          <a:spcPts val="600"/>
                        </a:spcBef>
                        <a:spcAft>
                          <a:spcPts val="600"/>
                        </a:spcAft>
                      </a:pPr>
                      <a:r>
                        <a:rPr lang="en-US" sz="1000" dirty="0" err="1">
                          <a:effectLst/>
                          <a:latin typeface="Times New Roman" panose="02020603050405020304" pitchFamily="18" charset="0"/>
                          <a:cs typeface="Times New Roman" panose="02020603050405020304" pitchFamily="18" charset="0"/>
                        </a:rPr>
                        <a:t>Hướng</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gió</a:t>
                      </a:r>
                      <a:endParaRPr lang="en-US" sz="1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W</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W</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W</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W</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W</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W</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W</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W</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W</a:t>
                      </a:r>
                    </a:p>
                  </a:txBody>
                  <a:tcPr marL="9525" marR="9525" marT="9525" marB="0" anchor="ctr"/>
                </a:tc>
                <a:tc>
                  <a:txBody>
                    <a:bodyPr/>
                    <a:lstStyle/>
                    <a:p>
                      <a:pPr algn="ctr" rtl="0" fontAlgn="ctr"/>
                      <a:r>
                        <a:rPr lang="en-US" sz="1000" b="0" i="0" u="none" strike="noStrike">
                          <a:solidFill>
                            <a:srgbClr val="000000"/>
                          </a:solidFill>
                          <a:effectLst/>
                          <a:highlight>
                            <a:srgbClr val="CFD5EA"/>
                          </a:highlight>
                          <a:latin typeface="Times New Roman" panose="02020603050405020304" pitchFamily="18" charset="0"/>
                        </a:rPr>
                        <a:t>W</a:t>
                      </a:r>
                    </a:p>
                  </a:txBody>
                  <a:tcPr marL="9525" marR="9525" marT="9525" marB="0" anchor="ctr"/>
                </a:tc>
                <a:tc>
                  <a:txBody>
                    <a:bodyPr/>
                    <a:lstStyle/>
                    <a:p>
                      <a:pPr algn="ctr" rtl="0" fontAlgn="ctr"/>
                      <a:r>
                        <a:rPr lang="en-US" sz="1000" b="0" i="0" u="none" strike="noStrike" dirty="0">
                          <a:solidFill>
                            <a:srgbClr val="000000"/>
                          </a:solidFill>
                          <a:effectLst/>
                          <a:highlight>
                            <a:srgbClr val="CFD5EA"/>
                          </a:highlight>
                          <a:latin typeface="Times New Roman" panose="02020603050405020304" pitchFamily="18" charset="0"/>
                        </a:rPr>
                        <a:t>W</a:t>
                      </a:r>
                    </a:p>
                  </a:txBody>
                  <a:tcPr marL="9525" marR="9525" marT="9525" marB="0" anchor="ctr"/>
                </a:tc>
                <a:extLst>
                  <a:ext uri="{0D108BD9-81ED-4DB2-BD59-A6C34878D82A}">
                    <a16:rowId xmlns:a16="http://schemas.microsoft.com/office/drawing/2014/main" val="2721752046"/>
                  </a:ext>
                </a:extLst>
              </a:tr>
            </a:tbl>
          </a:graphicData>
        </a:graphic>
      </p:graphicFrame>
      <p:pic>
        <p:nvPicPr>
          <p:cNvPr id="23" name="Picture 22">
            <a:extLst>
              <a:ext uri="{FF2B5EF4-FFF2-40B4-BE49-F238E27FC236}">
                <a16:creationId xmlns:a16="http://schemas.microsoft.com/office/drawing/2014/main" id="{EF34011A-2A0E-89C1-E3B3-0147E6E08713}"/>
              </a:ext>
            </a:extLst>
          </p:cNvPr>
          <p:cNvPicPr>
            <a:picLocks noChangeAspect="1"/>
          </p:cNvPicPr>
          <p:nvPr/>
        </p:nvPicPr>
        <p:blipFill>
          <a:blip r:embed="rId5"/>
          <a:stretch>
            <a:fillRect/>
          </a:stretch>
        </p:blipFill>
        <p:spPr>
          <a:xfrm>
            <a:off x="-1" y="10304351"/>
            <a:ext cx="6821715" cy="387461"/>
          </a:xfrm>
          <a:prstGeom prst="rect">
            <a:avLst/>
          </a:prstGeom>
        </p:spPr>
      </p:pic>
      <p:sp>
        <p:nvSpPr>
          <p:cNvPr id="24" name="TextBox 23">
            <a:extLst>
              <a:ext uri="{FF2B5EF4-FFF2-40B4-BE49-F238E27FC236}">
                <a16:creationId xmlns:a16="http://schemas.microsoft.com/office/drawing/2014/main" id="{A28F1365-5F3E-34B5-A1B8-9571B15C1B65}"/>
              </a:ext>
            </a:extLst>
          </p:cNvPr>
          <p:cNvSpPr txBox="1"/>
          <p:nvPr/>
        </p:nvSpPr>
        <p:spPr>
          <a:xfrm>
            <a:off x="6574972" y="10384036"/>
            <a:ext cx="1109762" cy="307777"/>
          </a:xfrm>
          <a:prstGeom prst="rect">
            <a:avLst/>
          </a:prstGeom>
          <a:noFill/>
        </p:spPr>
        <p:txBody>
          <a:bodyPr wrap="square" rtlCol="0">
            <a:spAutoFit/>
          </a:bodyPr>
          <a:lstStyle/>
          <a:p>
            <a:pPr algn="ctr"/>
            <a:r>
              <a:rPr lang="en-US" sz="1400" b="1" dirty="0">
                <a:solidFill>
                  <a:srgbClr val="2E8944"/>
                </a:solidFill>
                <a:latin typeface="Times New Roman" panose="02020603050405020304" pitchFamily="18" charset="0"/>
                <a:cs typeface="Times New Roman" panose="02020603050405020304" pitchFamily="18" charset="0"/>
              </a:rPr>
              <a:t>Trang 1</a:t>
            </a:r>
          </a:p>
        </p:txBody>
      </p:sp>
      <p:sp>
        <p:nvSpPr>
          <p:cNvPr id="3" name="TextBox 2">
            <a:extLst>
              <a:ext uri="{FF2B5EF4-FFF2-40B4-BE49-F238E27FC236}">
                <a16:creationId xmlns:a16="http://schemas.microsoft.com/office/drawing/2014/main" id="{17B3044D-0BE3-826F-0950-2423808A094B}"/>
              </a:ext>
            </a:extLst>
          </p:cNvPr>
          <p:cNvSpPr txBox="1"/>
          <p:nvPr/>
        </p:nvSpPr>
        <p:spPr>
          <a:xfrm>
            <a:off x="-34599" y="0"/>
            <a:ext cx="1003590" cy="461665"/>
          </a:xfrm>
          <a:prstGeom prst="rect">
            <a:avLst/>
          </a:prstGeom>
          <a:noFill/>
          <a:ln>
            <a:solidFill>
              <a:srgbClr val="FF0000"/>
            </a:solidFill>
          </a:ln>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THỬ NGHIỆM</a:t>
            </a:r>
          </a:p>
        </p:txBody>
      </p:sp>
      <p:pic>
        <p:nvPicPr>
          <p:cNvPr id="4" name="Picture 3">
            <a:extLst>
              <a:ext uri="{FF2B5EF4-FFF2-40B4-BE49-F238E27FC236}">
                <a16:creationId xmlns:a16="http://schemas.microsoft.com/office/drawing/2014/main" id="{4F61B874-2842-BAA8-C268-EDEAE66FF09E}"/>
              </a:ext>
            </a:extLst>
          </p:cNvPr>
          <p:cNvPicPr>
            <a:picLocks noChangeAspect="1"/>
          </p:cNvPicPr>
          <p:nvPr/>
        </p:nvPicPr>
        <p:blipFill>
          <a:blip r:embed="rId6"/>
          <a:stretch>
            <a:fillRect/>
          </a:stretch>
        </p:blipFill>
        <p:spPr>
          <a:xfrm>
            <a:off x="3966705" y="195289"/>
            <a:ext cx="496123" cy="496123"/>
          </a:xfrm>
          <a:prstGeom prst="rect">
            <a:avLst/>
          </a:prstGeom>
        </p:spPr>
      </p:pic>
    </p:spTree>
    <p:extLst>
      <p:ext uri="{BB962C8B-B14F-4D97-AF65-F5344CB8AC3E}">
        <p14:creationId xmlns:p14="http://schemas.microsoft.com/office/powerpoint/2010/main" val="1488583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blue polygonal sphere&#10;&#10;Description automatically generated with low confidence">
            <a:extLst>
              <a:ext uri="{FF2B5EF4-FFF2-40B4-BE49-F238E27FC236}">
                <a16:creationId xmlns:a16="http://schemas.microsoft.com/office/drawing/2014/main" id="{55F24C50-75F1-87CB-3A71-86B6A26D64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5048" y="123511"/>
            <a:ext cx="838400" cy="581549"/>
          </a:xfrm>
          <a:prstGeom prst="rect">
            <a:avLst/>
          </a:prstGeom>
        </p:spPr>
      </p:pic>
      <p:pic>
        <p:nvPicPr>
          <p:cNvPr id="6" name="Picture 5" descr="A picture containing logo, emblem, symbol, graphics&#10;&#10;Description automatically generated">
            <a:extLst>
              <a:ext uri="{FF2B5EF4-FFF2-40B4-BE49-F238E27FC236}">
                <a16:creationId xmlns:a16="http://schemas.microsoft.com/office/drawing/2014/main" id="{FDA047EA-CE26-2923-5F55-206C9D4BF0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717" y="175537"/>
            <a:ext cx="529523" cy="529523"/>
          </a:xfrm>
          <a:prstGeom prst="rect">
            <a:avLst/>
          </a:prstGeom>
        </p:spPr>
      </p:pic>
      <p:pic>
        <p:nvPicPr>
          <p:cNvPr id="7" name="Picture 6" descr="A picture containing screenshot, graphics, circle, font&#10;&#10;Description automatically generated">
            <a:extLst>
              <a:ext uri="{FF2B5EF4-FFF2-40B4-BE49-F238E27FC236}">
                <a16:creationId xmlns:a16="http://schemas.microsoft.com/office/drawing/2014/main" id="{2B66F9A2-0B92-DB61-3AC4-9118848B92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9527" y="123511"/>
            <a:ext cx="287030" cy="581549"/>
          </a:xfrm>
          <a:prstGeom prst="rect">
            <a:avLst/>
          </a:prstGeom>
        </p:spPr>
      </p:pic>
      <p:sp>
        <p:nvSpPr>
          <p:cNvPr id="9" name="TextBox 8">
            <a:extLst>
              <a:ext uri="{FF2B5EF4-FFF2-40B4-BE49-F238E27FC236}">
                <a16:creationId xmlns:a16="http://schemas.microsoft.com/office/drawing/2014/main" id="{588197CA-4052-EFD4-4AD8-3A91507702E3}"/>
              </a:ext>
            </a:extLst>
          </p:cNvPr>
          <p:cNvSpPr txBox="1"/>
          <p:nvPr/>
        </p:nvSpPr>
        <p:spPr>
          <a:xfrm>
            <a:off x="-34598" y="1014186"/>
            <a:ext cx="7559675" cy="646331"/>
          </a:xfrm>
          <a:prstGeom prst="rect">
            <a:avLst/>
          </a:prstGeom>
          <a:solidFill>
            <a:schemeClr val="accent4">
              <a:lumMod val="20000"/>
              <a:lumOff val="80000"/>
            </a:schemeClr>
          </a:solidFill>
        </p:spPr>
        <p:txBody>
          <a:bodyPr wrap="square" rtlCol="0">
            <a:spAutoFit/>
          </a:bodyPr>
          <a:lstStyle/>
          <a:p>
            <a:pPr algn="ctr"/>
            <a:r>
              <a:rPr lang="en-US" b="1">
                <a:solidFill>
                  <a:srgbClr val="C00000"/>
                </a:solidFill>
              </a:rPr>
              <a:t>KỊCH BẢN ỨNG PHÓ TRONG CANH TÁC CÂY TRỒNG DỰA TRÊN DỰ BÁO KHÍ TƯỢNG THUỶ VĂN </a:t>
            </a:r>
          </a:p>
        </p:txBody>
      </p:sp>
      <p:sp>
        <p:nvSpPr>
          <p:cNvPr id="11" name="TextBox 10">
            <a:extLst>
              <a:ext uri="{FF2B5EF4-FFF2-40B4-BE49-F238E27FC236}">
                <a16:creationId xmlns:a16="http://schemas.microsoft.com/office/drawing/2014/main" id="{F46CD12C-DC0A-42FE-8D11-CC9ED115B729}"/>
              </a:ext>
            </a:extLst>
          </p:cNvPr>
          <p:cNvSpPr txBox="1"/>
          <p:nvPr/>
        </p:nvSpPr>
        <p:spPr>
          <a:xfrm>
            <a:off x="1663491" y="1929096"/>
            <a:ext cx="3977622" cy="369332"/>
          </a:xfrm>
          <a:prstGeom prst="rect">
            <a:avLst/>
          </a:prstGeom>
          <a:solidFill>
            <a:schemeClr val="accent2">
              <a:lumMod val="20000"/>
              <a:lumOff val="80000"/>
            </a:schemeClr>
          </a:solidFill>
        </p:spPr>
        <p:txBody>
          <a:bodyPr wrap="square" rtlCol="0">
            <a:spAutoFit/>
          </a:bodyPr>
          <a:lstStyle/>
          <a:p>
            <a:pPr algn="ctr"/>
            <a:r>
              <a:rPr lang="en-US" b="1">
                <a:solidFill>
                  <a:srgbClr val="2E8944"/>
                </a:solidFill>
                <a:latin typeface="Times New Roman" panose="02020603050405020304" pitchFamily="18" charset="0"/>
                <a:cs typeface="Times New Roman" panose="02020603050405020304" pitchFamily="18" charset="0"/>
              </a:rPr>
              <a:t>CÂY CÀ PHÊ</a:t>
            </a:r>
          </a:p>
        </p:txBody>
      </p:sp>
      <p:pic>
        <p:nvPicPr>
          <p:cNvPr id="17" name="Picture 16">
            <a:extLst>
              <a:ext uri="{FF2B5EF4-FFF2-40B4-BE49-F238E27FC236}">
                <a16:creationId xmlns:a16="http://schemas.microsoft.com/office/drawing/2014/main" id="{C1A0FC47-2052-578A-D2F2-A4586C42D4E3}"/>
              </a:ext>
            </a:extLst>
          </p:cNvPr>
          <p:cNvPicPr>
            <a:picLocks noChangeAspect="1"/>
          </p:cNvPicPr>
          <p:nvPr/>
        </p:nvPicPr>
        <p:blipFill>
          <a:blip r:embed="rId5"/>
          <a:stretch>
            <a:fillRect/>
          </a:stretch>
        </p:blipFill>
        <p:spPr>
          <a:xfrm>
            <a:off x="1" y="3924279"/>
            <a:ext cx="476250" cy="550333"/>
          </a:xfrm>
          <a:prstGeom prst="rect">
            <a:avLst/>
          </a:prstGeom>
        </p:spPr>
      </p:pic>
      <p:pic>
        <p:nvPicPr>
          <p:cNvPr id="20" name="Picture 19">
            <a:extLst>
              <a:ext uri="{FF2B5EF4-FFF2-40B4-BE49-F238E27FC236}">
                <a16:creationId xmlns:a16="http://schemas.microsoft.com/office/drawing/2014/main" id="{4F176314-6790-ECD1-2A26-0DC536C6BF45}"/>
              </a:ext>
            </a:extLst>
          </p:cNvPr>
          <p:cNvPicPr>
            <a:picLocks noChangeAspect="1"/>
          </p:cNvPicPr>
          <p:nvPr/>
        </p:nvPicPr>
        <p:blipFill>
          <a:blip r:embed="rId6"/>
          <a:stretch>
            <a:fillRect/>
          </a:stretch>
        </p:blipFill>
        <p:spPr>
          <a:xfrm>
            <a:off x="46539" y="2487393"/>
            <a:ext cx="498415" cy="550333"/>
          </a:xfrm>
          <a:prstGeom prst="rect">
            <a:avLst/>
          </a:prstGeom>
        </p:spPr>
      </p:pic>
      <p:pic>
        <p:nvPicPr>
          <p:cNvPr id="26" name="Picture 25">
            <a:extLst>
              <a:ext uri="{FF2B5EF4-FFF2-40B4-BE49-F238E27FC236}">
                <a16:creationId xmlns:a16="http://schemas.microsoft.com/office/drawing/2014/main" id="{EFC7690D-BDB5-7691-3ADE-CAA758409AA9}"/>
              </a:ext>
            </a:extLst>
          </p:cNvPr>
          <p:cNvPicPr>
            <a:picLocks noChangeAspect="1"/>
          </p:cNvPicPr>
          <p:nvPr/>
        </p:nvPicPr>
        <p:blipFill>
          <a:blip r:embed="rId7"/>
          <a:stretch>
            <a:fillRect/>
          </a:stretch>
        </p:blipFill>
        <p:spPr>
          <a:xfrm>
            <a:off x="0" y="6524655"/>
            <a:ext cx="476250" cy="495300"/>
          </a:xfrm>
          <a:prstGeom prst="rect">
            <a:avLst/>
          </a:prstGeom>
        </p:spPr>
      </p:pic>
      <p:pic>
        <p:nvPicPr>
          <p:cNvPr id="31" name="Picture 30">
            <a:extLst>
              <a:ext uri="{FF2B5EF4-FFF2-40B4-BE49-F238E27FC236}">
                <a16:creationId xmlns:a16="http://schemas.microsoft.com/office/drawing/2014/main" id="{B004A5CF-B23A-05C8-981B-97389240B5BE}"/>
              </a:ext>
            </a:extLst>
          </p:cNvPr>
          <p:cNvPicPr>
            <a:picLocks noChangeAspect="1"/>
          </p:cNvPicPr>
          <p:nvPr/>
        </p:nvPicPr>
        <p:blipFill>
          <a:blip r:embed="rId8"/>
          <a:stretch>
            <a:fillRect/>
          </a:stretch>
        </p:blipFill>
        <p:spPr>
          <a:xfrm>
            <a:off x="-34598" y="5035257"/>
            <a:ext cx="476250" cy="592409"/>
          </a:xfrm>
          <a:prstGeom prst="rect">
            <a:avLst/>
          </a:prstGeom>
        </p:spPr>
      </p:pic>
      <p:pic>
        <p:nvPicPr>
          <p:cNvPr id="32" name="Picture 31">
            <a:extLst>
              <a:ext uri="{FF2B5EF4-FFF2-40B4-BE49-F238E27FC236}">
                <a16:creationId xmlns:a16="http://schemas.microsoft.com/office/drawing/2014/main" id="{BB37CE0A-8AC5-57E7-8BB9-ED5406F99AA2}"/>
              </a:ext>
            </a:extLst>
          </p:cNvPr>
          <p:cNvPicPr>
            <a:picLocks noChangeAspect="1"/>
          </p:cNvPicPr>
          <p:nvPr/>
        </p:nvPicPr>
        <p:blipFill>
          <a:blip r:embed="rId9"/>
          <a:stretch>
            <a:fillRect/>
          </a:stretch>
        </p:blipFill>
        <p:spPr>
          <a:xfrm>
            <a:off x="-1" y="10304351"/>
            <a:ext cx="6821715" cy="387461"/>
          </a:xfrm>
          <a:prstGeom prst="rect">
            <a:avLst/>
          </a:prstGeom>
        </p:spPr>
      </p:pic>
      <p:sp>
        <p:nvSpPr>
          <p:cNvPr id="33" name="TextBox 32">
            <a:extLst>
              <a:ext uri="{FF2B5EF4-FFF2-40B4-BE49-F238E27FC236}">
                <a16:creationId xmlns:a16="http://schemas.microsoft.com/office/drawing/2014/main" id="{38C2A181-0100-165B-FCFC-A4BA639CC0DF}"/>
              </a:ext>
            </a:extLst>
          </p:cNvPr>
          <p:cNvSpPr txBox="1"/>
          <p:nvPr/>
        </p:nvSpPr>
        <p:spPr>
          <a:xfrm>
            <a:off x="6574972" y="10384036"/>
            <a:ext cx="1109762" cy="307777"/>
          </a:xfrm>
          <a:prstGeom prst="rect">
            <a:avLst/>
          </a:prstGeom>
          <a:noFill/>
        </p:spPr>
        <p:txBody>
          <a:bodyPr wrap="square" rtlCol="0">
            <a:spAutoFit/>
          </a:bodyPr>
          <a:lstStyle/>
          <a:p>
            <a:pPr algn="ctr"/>
            <a:r>
              <a:rPr lang="en-US" sz="1400" b="1">
                <a:solidFill>
                  <a:srgbClr val="2E8944"/>
                </a:solidFill>
                <a:latin typeface="Times New Roman" panose="02020603050405020304" pitchFamily="18" charset="0"/>
                <a:cs typeface="Times New Roman" panose="02020603050405020304" pitchFamily="18" charset="0"/>
              </a:rPr>
              <a:t>Trang 2</a:t>
            </a:r>
          </a:p>
        </p:txBody>
      </p:sp>
      <p:sp>
        <p:nvSpPr>
          <p:cNvPr id="2" name="TextBox 1">
            <a:extLst>
              <a:ext uri="{FF2B5EF4-FFF2-40B4-BE49-F238E27FC236}">
                <a16:creationId xmlns:a16="http://schemas.microsoft.com/office/drawing/2014/main" id="{A904E9A2-9E8A-5DAE-C2BD-E1C0E4A6C4E8}"/>
              </a:ext>
            </a:extLst>
          </p:cNvPr>
          <p:cNvSpPr txBox="1"/>
          <p:nvPr/>
        </p:nvSpPr>
        <p:spPr>
          <a:xfrm>
            <a:off x="544954" y="2434841"/>
            <a:ext cx="7014720" cy="969496"/>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Hiện trạng sinh trưởng và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DDEE0EA-AEE0-40BB-E0A3-7372626BE616}"/>
              </a:ext>
            </a:extLst>
          </p:cNvPr>
          <p:cNvSpPr txBox="1"/>
          <p:nvPr/>
        </p:nvSpPr>
        <p:spPr>
          <a:xfrm>
            <a:off x="520159" y="392427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tác động của thời tiết đến cây trồng:</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364B651-DE30-65CD-F939-FFC9DE25F587}"/>
              </a:ext>
            </a:extLst>
          </p:cNvPr>
          <p:cNvSpPr txBox="1"/>
          <p:nvPr/>
        </p:nvSpPr>
        <p:spPr>
          <a:xfrm>
            <a:off x="520159" y="6427485"/>
            <a:ext cx="7039515" cy="290848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Giải pháp ứng phó giảm thiểu rủi ro:</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 </a:t>
            </a: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a:t>
            </a:r>
          </a:p>
          <a:p>
            <a:endParaRPr lang="en-US" sz="1400">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Bà Nguyễn Thị Hảo, Bà Bùi Đình Hồng: Rà soát thông tin có gắn với thực tế địa phương hay không. </a:t>
            </a:r>
          </a:p>
          <a:p>
            <a:endParaRPr lang="en-US" sz="1400">
              <a:solidFill>
                <a:srgbClr val="0000FF"/>
              </a:solidFill>
              <a:latin typeface="Times New Roman" panose="02020603050405020304" pitchFamily="18" charset="0"/>
              <a:cs typeface="Times New Roman" panose="02020603050405020304" pitchFamily="18" charset="0"/>
            </a:endParaRPr>
          </a:p>
          <a:p>
            <a:r>
              <a:rPr lang="en-US" sz="1400" b="1">
                <a:solidFill>
                  <a:srgbClr val="0000FF"/>
                </a:solidFill>
                <a:latin typeface="Times New Roman" panose="02020603050405020304" pitchFamily="18" charset="0"/>
                <a:cs typeface="Times New Roman" panose="02020603050405020304" pitchFamily="18" charset="0"/>
              </a:rPr>
              <a:t>-</a:t>
            </a:r>
            <a:r>
              <a:rPr lang="en-US" sz="1400" b="1">
                <a:solidFill>
                  <a:srgbClr val="FF0000"/>
                </a:solidFill>
                <a:latin typeface="Times New Roman" panose="02020603050405020304" pitchFamily="18" charset="0"/>
                <a:cs typeface="Times New Roman" panose="02020603050405020304" pitchFamily="18" charset="0"/>
              </a:rPr>
              <a:t> Bà Ninh Thị Hoa </a:t>
            </a:r>
            <a:r>
              <a:rPr lang="en-US" sz="1400" b="1">
                <a:solidFill>
                  <a:srgbClr val="0000FF"/>
                </a:solidFill>
                <a:latin typeface="Times New Roman" panose="02020603050405020304" pitchFamily="18" charset="0"/>
                <a:cs typeface="Times New Roman" panose="02020603050405020304" pitchFamily="18" charset="0"/>
              </a:rPr>
              <a:t>–Tổ trưởng Tổ kỹ thuật kiểm tra và chốt bản tin.</a:t>
            </a:r>
          </a:p>
          <a:p>
            <a:endParaRPr lang="en-US" sz="14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33A952E-C6AD-20BF-8FCC-0A516AB9B29A}"/>
              </a:ext>
            </a:extLst>
          </p:cNvPr>
          <p:cNvSpPr txBox="1"/>
          <p:nvPr/>
        </p:nvSpPr>
        <p:spPr>
          <a:xfrm>
            <a:off x="520158" y="511032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về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E7A38CA9-E32F-902E-D1A0-BC221D3F00D6}"/>
              </a:ext>
            </a:extLst>
          </p:cNvPr>
          <p:cNvPicPr>
            <a:picLocks noChangeAspect="1"/>
          </p:cNvPicPr>
          <p:nvPr/>
        </p:nvPicPr>
        <p:blipFill>
          <a:blip r:embed="rId10"/>
          <a:stretch>
            <a:fillRect/>
          </a:stretch>
        </p:blipFill>
        <p:spPr>
          <a:xfrm>
            <a:off x="6265181" y="1796930"/>
            <a:ext cx="449944" cy="629022"/>
          </a:xfrm>
          <a:prstGeom prst="rect">
            <a:avLst/>
          </a:prstGeom>
        </p:spPr>
      </p:pic>
      <p:pic>
        <p:nvPicPr>
          <p:cNvPr id="10" name="Picture 9">
            <a:extLst>
              <a:ext uri="{FF2B5EF4-FFF2-40B4-BE49-F238E27FC236}">
                <a16:creationId xmlns:a16="http://schemas.microsoft.com/office/drawing/2014/main" id="{12FC5A84-2662-C099-B442-0DAE9276AC87}"/>
              </a:ext>
            </a:extLst>
          </p:cNvPr>
          <p:cNvPicPr>
            <a:picLocks noChangeAspect="1"/>
          </p:cNvPicPr>
          <p:nvPr/>
        </p:nvPicPr>
        <p:blipFill>
          <a:blip r:embed="rId11"/>
          <a:stretch>
            <a:fillRect/>
          </a:stretch>
        </p:blipFill>
        <p:spPr>
          <a:xfrm>
            <a:off x="3966705" y="195289"/>
            <a:ext cx="496123" cy="496123"/>
          </a:xfrm>
          <a:prstGeom prst="rect">
            <a:avLst/>
          </a:prstGeom>
        </p:spPr>
      </p:pic>
    </p:spTree>
    <p:extLst>
      <p:ext uri="{BB962C8B-B14F-4D97-AF65-F5344CB8AC3E}">
        <p14:creationId xmlns:p14="http://schemas.microsoft.com/office/powerpoint/2010/main" val="66138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blue polygonal sphere&#10;&#10;Description automatically generated with low confidence">
            <a:extLst>
              <a:ext uri="{FF2B5EF4-FFF2-40B4-BE49-F238E27FC236}">
                <a16:creationId xmlns:a16="http://schemas.microsoft.com/office/drawing/2014/main" id="{55F24C50-75F1-87CB-3A71-86B6A26D64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5048" y="123511"/>
            <a:ext cx="838400" cy="581549"/>
          </a:xfrm>
          <a:prstGeom prst="rect">
            <a:avLst/>
          </a:prstGeom>
        </p:spPr>
      </p:pic>
      <p:pic>
        <p:nvPicPr>
          <p:cNvPr id="6" name="Picture 5" descr="A picture containing logo, emblem, symbol, graphics&#10;&#10;Description automatically generated">
            <a:extLst>
              <a:ext uri="{FF2B5EF4-FFF2-40B4-BE49-F238E27FC236}">
                <a16:creationId xmlns:a16="http://schemas.microsoft.com/office/drawing/2014/main" id="{FDA047EA-CE26-2923-5F55-206C9D4BF0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717" y="175537"/>
            <a:ext cx="529523" cy="529523"/>
          </a:xfrm>
          <a:prstGeom prst="rect">
            <a:avLst/>
          </a:prstGeom>
        </p:spPr>
      </p:pic>
      <p:pic>
        <p:nvPicPr>
          <p:cNvPr id="7" name="Picture 6" descr="A picture containing screenshot, graphics, circle, font&#10;&#10;Description automatically generated">
            <a:extLst>
              <a:ext uri="{FF2B5EF4-FFF2-40B4-BE49-F238E27FC236}">
                <a16:creationId xmlns:a16="http://schemas.microsoft.com/office/drawing/2014/main" id="{2B66F9A2-0B92-DB61-3AC4-9118848B92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9527" y="123511"/>
            <a:ext cx="287030" cy="581549"/>
          </a:xfrm>
          <a:prstGeom prst="rect">
            <a:avLst/>
          </a:prstGeom>
        </p:spPr>
      </p:pic>
      <p:sp>
        <p:nvSpPr>
          <p:cNvPr id="9" name="TextBox 8">
            <a:extLst>
              <a:ext uri="{FF2B5EF4-FFF2-40B4-BE49-F238E27FC236}">
                <a16:creationId xmlns:a16="http://schemas.microsoft.com/office/drawing/2014/main" id="{588197CA-4052-EFD4-4AD8-3A91507702E3}"/>
              </a:ext>
            </a:extLst>
          </p:cNvPr>
          <p:cNvSpPr txBox="1"/>
          <p:nvPr/>
        </p:nvSpPr>
        <p:spPr>
          <a:xfrm>
            <a:off x="-34598" y="1014186"/>
            <a:ext cx="7559675" cy="646331"/>
          </a:xfrm>
          <a:prstGeom prst="rect">
            <a:avLst/>
          </a:prstGeom>
          <a:solidFill>
            <a:schemeClr val="accent4">
              <a:lumMod val="20000"/>
              <a:lumOff val="80000"/>
            </a:schemeClr>
          </a:solidFill>
        </p:spPr>
        <p:txBody>
          <a:bodyPr wrap="square" rtlCol="0">
            <a:spAutoFit/>
          </a:bodyPr>
          <a:lstStyle/>
          <a:p>
            <a:pPr algn="ctr"/>
            <a:r>
              <a:rPr lang="en-US" b="1">
                <a:solidFill>
                  <a:srgbClr val="C00000"/>
                </a:solidFill>
              </a:rPr>
              <a:t>KỊCH BẢN ỨNG PHÓ TRONG CANH TÁC CÂY TRỒNG DỰA TRÊN DỰ BÁO KHÍ TƯỢNG THUỶ VĂN </a:t>
            </a:r>
          </a:p>
        </p:txBody>
      </p:sp>
      <p:sp>
        <p:nvSpPr>
          <p:cNvPr id="11" name="TextBox 10">
            <a:extLst>
              <a:ext uri="{FF2B5EF4-FFF2-40B4-BE49-F238E27FC236}">
                <a16:creationId xmlns:a16="http://schemas.microsoft.com/office/drawing/2014/main" id="{F46CD12C-DC0A-42FE-8D11-CC9ED115B729}"/>
              </a:ext>
            </a:extLst>
          </p:cNvPr>
          <p:cNvSpPr txBox="1"/>
          <p:nvPr/>
        </p:nvSpPr>
        <p:spPr>
          <a:xfrm>
            <a:off x="1663491" y="1929096"/>
            <a:ext cx="3977622" cy="369332"/>
          </a:xfrm>
          <a:prstGeom prst="rect">
            <a:avLst/>
          </a:prstGeom>
          <a:solidFill>
            <a:schemeClr val="accent2">
              <a:lumMod val="20000"/>
              <a:lumOff val="80000"/>
            </a:schemeClr>
          </a:solidFill>
        </p:spPr>
        <p:txBody>
          <a:bodyPr wrap="square" rtlCol="0">
            <a:spAutoFit/>
          </a:bodyPr>
          <a:lstStyle/>
          <a:p>
            <a:pPr algn="ctr"/>
            <a:r>
              <a:rPr lang="en-US" b="1">
                <a:solidFill>
                  <a:srgbClr val="2E8944"/>
                </a:solidFill>
                <a:latin typeface="Times New Roman" panose="02020603050405020304" pitchFamily="18" charset="0"/>
                <a:cs typeface="Times New Roman" panose="02020603050405020304" pitchFamily="18" charset="0"/>
              </a:rPr>
              <a:t>CÂY TIÊU, ĐIỀU</a:t>
            </a:r>
          </a:p>
        </p:txBody>
      </p:sp>
      <p:pic>
        <p:nvPicPr>
          <p:cNvPr id="17" name="Picture 16">
            <a:extLst>
              <a:ext uri="{FF2B5EF4-FFF2-40B4-BE49-F238E27FC236}">
                <a16:creationId xmlns:a16="http://schemas.microsoft.com/office/drawing/2014/main" id="{C1A0FC47-2052-578A-D2F2-A4586C42D4E3}"/>
              </a:ext>
            </a:extLst>
          </p:cNvPr>
          <p:cNvPicPr>
            <a:picLocks noChangeAspect="1"/>
          </p:cNvPicPr>
          <p:nvPr/>
        </p:nvPicPr>
        <p:blipFill>
          <a:blip r:embed="rId5"/>
          <a:stretch>
            <a:fillRect/>
          </a:stretch>
        </p:blipFill>
        <p:spPr>
          <a:xfrm>
            <a:off x="1" y="3924279"/>
            <a:ext cx="476250" cy="550333"/>
          </a:xfrm>
          <a:prstGeom prst="rect">
            <a:avLst/>
          </a:prstGeom>
        </p:spPr>
      </p:pic>
      <p:pic>
        <p:nvPicPr>
          <p:cNvPr id="20" name="Picture 19">
            <a:extLst>
              <a:ext uri="{FF2B5EF4-FFF2-40B4-BE49-F238E27FC236}">
                <a16:creationId xmlns:a16="http://schemas.microsoft.com/office/drawing/2014/main" id="{4F176314-6790-ECD1-2A26-0DC536C6BF45}"/>
              </a:ext>
            </a:extLst>
          </p:cNvPr>
          <p:cNvPicPr>
            <a:picLocks noChangeAspect="1"/>
          </p:cNvPicPr>
          <p:nvPr/>
        </p:nvPicPr>
        <p:blipFill>
          <a:blip r:embed="rId6"/>
          <a:stretch>
            <a:fillRect/>
          </a:stretch>
        </p:blipFill>
        <p:spPr>
          <a:xfrm>
            <a:off x="61053" y="2487393"/>
            <a:ext cx="498415" cy="550333"/>
          </a:xfrm>
          <a:prstGeom prst="rect">
            <a:avLst/>
          </a:prstGeom>
        </p:spPr>
      </p:pic>
      <p:pic>
        <p:nvPicPr>
          <p:cNvPr id="26" name="Picture 25">
            <a:extLst>
              <a:ext uri="{FF2B5EF4-FFF2-40B4-BE49-F238E27FC236}">
                <a16:creationId xmlns:a16="http://schemas.microsoft.com/office/drawing/2014/main" id="{EFC7690D-BDB5-7691-3ADE-CAA758409AA9}"/>
              </a:ext>
            </a:extLst>
          </p:cNvPr>
          <p:cNvPicPr>
            <a:picLocks noChangeAspect="1"/>
          </p:cNvPicPr>
          <p:nvPr/>
        </p:nvPicPr>
        <p:blipFill>
          <a:blip r:embed="rId7"/>
          <a:stretch>
            <a:fillRect/>
          </a:stretch>
        </p:blipFill>
        <p:spPr>
          <a:xfrm>
            <a:off x="0" y="6524655"/>
            <a:ext cx="476250" cy="495300"/>
          </a:xfrm>
          <a:prstGeom prst="rect">
            <a:avLst/>
          </a:prstGeom>
        </p:spPr>
      </p:pic>
      <p:pic>
        <p:nvPicPr>
          <p:cNvPr id="31" name="Picture 30">
            <a:extLst>
              <a:ext uri="{FF2B5EF4-FFF2-40B4-BE49-F238E27FC236}">
                <a16:creationId xmlns:a16="http://schemas.microsoft.com/office/drawing/2014/main" id="{B004A5CF-B23A-05C8-981B-97389240B5BE}"/>
              </a:ext>
            </a:extLst>
          </p:cNvPr>
          <p:cNvPicPr>
            <a:picLocks noChangeAspect="1"/>
          </p:cNvPicPr>
          <p:nvPr/>
        </p:nvPicPr>
        <p:blipFill>
          <a:blip r:embed="rId8"/>
          <a:stretch>
            <a:fillRect/>
          </a:stretch>
        </p:blipFill>
        <p:spPr>
          <a:xfrm>
            <a:off x="-34598" y="5035257"/>
            <a:ext cx="476250" cy="592409"/>
          </a:xfrm>
          <a:prstGeom prst="rect">
            <a:avLst/>
          </a:prstGeom>
        </p:spPr>
      </p:pic>
      <p:pic>
        <p:nvPicPr>
          <p:cNvPr id="3" name="Picture 2">
            <a:extLst>
              <a:ext uri="{FF2B5EF4-FFF2-40B4-BE49-F238E27FC236}">
                <a16:creationId xmlns:a16="http://schemas.microsoft.com/office/drawing/2014/main" id="{44652F89-0DD4-0FB3-76C0-9D0145BBD031}"/>
              </a:ext>
            </a:extLst>
          </p:cNvPr>
          <p:cNvPicPr>
            <a:picLocks noChangeAspect="1"/>
          </p:cNvPicPr>
          <p:nvPr/>
        </p:nvPicPr>
        <p:blipFill>
          <a:blip r:embed="rId9"/>
          <a:stretch>
            <a:fillRect/>
          </a:stretch>
        </p:blipFill>
        <p:spPr>
          <a:xfrm>
            <a:off x="-1" y="10304351"/>
            <a:ext cx="6821715" cy="387461"/>
          </a:xfrm>
          <a:prstGeom prst="rect">
            <a:avLst/>
          </a:prstGeom>
        </p:spPr>
      </p:pic>
      <p:sp>
        <p:nvSpPr>
          <p:cNvPr id="4" name="TextBox 3">
            <a:extLst>
              <a:ext uri="{FF2B5EF4-FFF2-40B4-BE49-F238E27FC236}">
                <a16:creationId xmlns:a16="http://schemas.microsoft.com/office/drawing/2014/main" id="{AF3926B8-F123-B38D-B196-2CB5215F825E}"/>
              </a:ext>
            </a:extLst>
          </p:cNvPr>
          <p:cNvSpPr txBox="1"/>
          <p:nvPr/>
        </p:nvSpPr>
        <p:spPr>
          <a:xfrm>
            <a:off x="6574972" y="10384036"/>
            <a:ext cx="1109762" cy="307777"/>
          </a:xfrm>
          <a:prstGeom prst="rect">
            <a:avLst/>
          </a:prstGeom>
          <a:noFill/>
        </p:spPr>
        <p:txBody>
          <a:bodyPr wrap="square" rtlCol="0">
            <a:spAutoFit/>
          </a:bodyPr>
          <a:lstStyle/>
          <a:p>
            <a:pPr algn="ctr"/>
            <a:r>
              <a:rPr lang="en-US" sz="1400" b="1">
                <a:solidFill>
                  <a:srgbClr val="2E8944"/>
                </a:solidFill>
                <a:latin typeface="Times New Roman" panose="02020603050405020304" pitchFamily="18" charset="0"/>
                <a:cs typeface="Times New Roman" panose="02020603050405020304" pitchFamily="18" charset="0"/>
              </a:rPr>
              <a:t>Trang 3</a:t>
            </a:r>
          </a:p>
        </p:txBody>
      </p:sp>
      <p:pic>
        <p:nvPicPr>
          <p:cNvPr id="16" name="Picture 15">
            <a:extLst>
              <a:ext uri="{FF2B5EF4-FFF2-40B4-BE49-F238E27FC236}">
                <a16:creationId xmlns:a16="http://schemas.microsoft.com/office/drawing/2014/main" id="{A2456FEA-7E7C-F8B0-07EC-1DEC3231B96C}"/>
              </a:ext>
            </a:extLst>
          </p:cNvPr>
          <p:cNvPicPr>
            <a:picLocks noChangeAspect="1"/>
          </p:cNvPicPr>
          <p:nvPr/>
        </p:nvPicPr>
        <p:blipFill>
          <a:blip r:embed="rId10"/>
          <a:stretch>
            <a:fillRect/>
          </a:stretch>
        </p:blipFill>
        <p:spPr>
          <a:xfrm>
            <a:off x="6056312" y="1704498"/>
            <a:ext cx="649288" cy="616102"/>
          </a:xfrm>
          <a:prstGeom prst="rect">
            <a:avLst/>
          </a:prstGeom>
        </p:spPr>
      </p:pic>
      <p:pic>
        <p:nvPicPr>
          <p:cNvPr id="2" name="Picture 1">
            <a:extLst>
              <a:ext uri="{FF2B5EF4-FFF2-40B4-BE49-F238E27FC236}">
                <a16:creationId xmlns:a16="http://schemas.microsoft.com/office/drawing/2014/main" id="{BAF2DA34-DBFA-4A8F-88AF-40EA7687622B}"/>
              </a:ext>
            </a:extLst>
          </p:cNvPr>
          <p:cNvPicPr>
            <a:picLocks noChangeAspect="1"/>
          </p:cNvPicPr>
          <p:nvPr/>
        </p:nvPicPr>
        <p:blipFill>
          <a:blip r:embed="rId11"/>
          <a:stretch>
            <a:fillRect/>
          </a:stretch>
        </p:blipFill>
        <p:spPr>
          <a:xfrm>
            <a:off x="3966705" y="195289"/>
            <a:ext cx="496123" cy="496123"/>
          </a:xfrm>
          <a:prstGeom prst="rect">
            <a:avLst/>
          </a:prstGeom>
        </p:spPr>
      </p:pic>
      <p:sp>
        <p:nvSpPr>
          <p:cNvPr id="8" name="TextBox 7">
            <a:extLst>
              <a:ext uri="{FF2B5EF4-FFF2-40B4-BE49-F238E27FC236}">
                <a16:creationId xmlns:a16="http://schemas.microsoft.com/office/drawing/2014/main" id="{102B1D63-EFB2-9A9C-0A75-7897726FDB19}"/>
              </a:ext>
            </a:extLst>
          </p:cNvPr>
          <p:cNvSpPr txBox="1"/>
          <p:nvPr/>
        </p:nvSpPr>
        <p:spPr>
          <a:xfrm>
            <a:off x="544954" y="2434841"/>
            <a:ext cx="7014720" cy="969496"/>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Hiện trạng sinh trưởng và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F00B649-B2D8-99DF-29B6-1E920E3A2C76}"/>
              </a:ext>
            </a:extLst>
          </p:cNvPr>
          <p:cNvSpPr txBox="1"/>
          <p:nvPr/>
        </p:nvSpPr>
        <p:spPr>
          <a:xfrm>
            <a:off x="520159" y="392427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tác động của thời tiết đến cây trồng:</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59490EA-04E8-94A9-86B3-A43D224132B6}"/>
              </a:ext>
            </a:extLst>
          </p:cNvPr>
          <p:cNvSpPr txBox="1"/>
          <p:nvPr/>
        </p:nvSpPr>
        <p:spPr>
          <a:xfrm>
            <a:off x="520159" y="6427485"/>
            <a:ext cx="7039515" cy="290848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Giải pháp ứng phó giảm thiểu rủi ro:</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 </a:t>
            </a: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a:t>
            </a:r>
          </a:p>
          <a:p>
            <a:endParaRPr lang="en-US" sz="1400">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Bà Nguyễn Thị Hảo, Bà Bùi Đình Hồng: Rà soát thông tin có gắn với thực tế địa phương hay không. </a:t>
            </a:r>
          </a:p>
          <a:p>
            <a:endParaRPr lang="en-US" sz="1400">
              <a:solidFill>
                <a:srgbClr val="0000FF"/>
              </a:solidFill>
              <a:latin typeface="Times New Roman" panose="02020603050405020304" pitchFamily="18" charset="0"/>
              <a:cs typeface="Times New Roman" panose="02020603050405020304" pitchFamily="18" charset="0"/>
            </a:endParaRPr>
          </a:p>
          <a:p>
            <a:r>
              <a:rPr lang="en-US" sz="1400" b="1">
                <a:solidFill>
                  <a:srgbClr val="0000FF"/>
                </a:solidFill>
                <a:latin typeface="Times New Roman" panose="02020603050405020304" pitchFamily="18" charset="0"/>
                <a:cs typeface="Times New Roman" panose="02020603050405020304" pitchFamily="18" charset="0"/>
              </a:rPr>
              <a:t>-</a:t>
            </a:r>
            <a:r>
              <a:rPr lang="en-US" sz="1400" b="1">
                <a:solidFill>
                  <a:srgbClr val="FF0000"/>
                </a:solidFill>
                <a:latin typeface="Times New Roman" panose="02020603050405020304" pitchFamily="18" charset="0"/>
                <a:cs typeface="Times New Roman" panose="02020603050405020304" pitchFamily="18" charset="0"/>
              </a:rPr>
              <a:t> Bà Ninh Thị Hoa </a:t>
            </a:r>
            <a:r>
              <a:rPr lang="en-US" sz="1400" b="1">
                <a:solidFill>
                  <a:srgbClr val="0000FF"/>
                </a:solidFill>
                <a:latin typeface="Times New Roman" panose="02020603050405020304" pitchFamily="18" charset="0"/>
                <a:cs typeface="Times New Roman" panose="02020603050405020304" pitchFamily="18" charset="0"/>
              </a:rPr>
              <a:t>–Tổ trưởng Tổ kỹ thuật kiểm tra và chốt bản tin.</a:t>
            </a:r>
          </a:p>
          <a:p>
            <a:endParaRPr lang="en-US" sz="14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ACC3D5DB-D0D9-2ACA-E6F6-E24F5474342A}"/>
              </a:ext>
            </a:extLst>
          </p:cNvPr>
          <p:cNvSpPr txBox="1"/>
          <p:nvPr/>
        </p:nvSpPr>
        <p:spPr>
          <a:xfrm>
            <a:off x="520158" y="511032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về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13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blue polygonal sphere&#10;&#10;Description automatically generated with low confidence">
            <a:extLst>
              <a:ext uri="{FF2B5EF4-FFF2-40B4-BE49-F238E27FC236}">
                <a16:creationId xmlns:a16="http://schemas.microsoft.com/office/drawing/2014/main" id="{55F24C50-75F1-87CB-3A71-86B6A26D64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5048" y="123511"/>
            <a:ext cx="838400" cy="581549"/>
          </a:xfrm>
          <a:prstGeom prst="rect">
            <a:avLst/>
          </a:prstGeom>
        </p:spPr>
      </p:pic>
      <p:pic>
        <p:nvPicPr>
          <p:cNvPr id="6" name="Picture 5" descr="A picture containing logo, emblem, symbol, graphics&#10;&#10;Description automatically generated">
            <a:extLst>
              <a:ext uri="{FF2B5EF4-FFF2-40B4-BE49-F238E27FC236}">
                <a16:creationId xmlns:a16="http://schemas.microsoft.com/office/drawing/2014/main" id="{FDA047EA-CE26-2923-5F55-206C9D4BF0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717" y="175537"/>
            <a:ext cx="529523" cy="529523"/>
          </a:xfrm>
          <a:prstGeom prst="rect">
            <a:avLst/>
          </a:prstGeom>
        </p:spPr>
      </p:pic>
      <p:pic>
        <p:nvPicPr>
          <p:cNvPr id="7" name="Picture 6" descr="A picture containing screenshot, graphics, circle, font&#10;&#10;Description automatically generated">
            <a:extLst>
              <a:ext uri="{FF2B5EF4-FFF2-40B4-BE49-F238E27FC236}">
                <a16:creationId xmlns:a16="http://schemas.microsoft.com/office/drawing/2014/main" id="{2B66F9A2-0B92-DB61-3AC4-9118848B92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9527" y="123511"/>
            <a:ext cx="287030" cy="581549"/>
          </a:xfrm>
          <a:prstGeom prst="rect">
            <a:avLst/>
          </a:prstGeom>
        </p:spPr>
      </p:pic>
      <p:sp>
        <p:nvSpPr>
          <p:cNvPr id="9" name="TextBox 8">
            <a:extLst>
              <a:ext uri="{FF2B5EF4-FFF2-40B4-BE49-F238E27FC236}">
                <a16:creationId xmlns:a16="http://schemas.microsoft.com/office/drawing/2014/main" id="{588197CA-4052-EFD4-4AD8-3A91507702E3}"/>
              </a:ext>
            </a:extLst>
          </p:cNvPr>
          <p:cNvSpPr txBox="1"/>
          <p:nvPr/>
        </p:nvSpPr>
        <p:spPr>
          <a:xfrm>
            <a:off x="-34598" y="1014186"/>
            <a:ext cx="7559675" cy="646331"/>
          </a:xfrm>
          <a:prstGeom prst="rect">
            <a:avLst/>
          </a:prstGeom>
          <a:solidFill>
            <a:schemeClr val="accent4">
              <a:lumMod val="20000"/>
              <a:lumOff val="80000"/>
            </a:schemeClr>
          </a:solidFill>
        </p:spPr>
        <p:txBody>
          <a:bodyPr wrap="square" rtlCol="0">
            <a:spAutoFit/>
          </a:bodyPr>
          <a:lstStyle/>
          <a:p>
            <a:pPr algn="ctr"/>
            <a:r>
              <a:rPr lang="en-US" b="1">
                <a:solidFill>
                  <a:srgbClr val="C00000"/>
                </a:solidFill>
              </a:rPr>
              <a:t>KỊCH BẢN ỨNG PHÓ TRONG CANH TÁC CÂY TRỒNG DỰA TRÊN DỰ BÁO KHÍ TƯỢNG THUỶ VĂN </a:t>
            </a:r>
          </a:p>
        </p:txBody>
      </p:sp>
      <p:sp>
        <p:nvSpPr>
          <p:cNvPr id="11" name="TextBox 10">
            <a:extLst>
              <a:ext uri="{FF2B5EF4-FFF2-40B4-BE49-F238E27FC236}">
                <a16:creationId xmlns:a16="http://schemas.microsoft.com/office/drawing/2014/main" id="{F46CD12C-DC0A-42FE-8D11-CC9ED115B729}"/>
              </a:ext>
            </a:extLst>
          </p:cNvPr>
          <p:cNvSpPr txBox="1"/>
          <p:nvPr/>
        </p:nvSpPr>
        <p:spPr>
          <a:xfrm>
            <a:off x="1663491" y="1929096"/>
            <a:ext cx="3977622" cy="369332"/>
          </a:xfrm>
          <a:prstGeom prst="rect">
            <a:avLst/>
          </a:prstGeom>
          <a:solidFill>
            <a:schemeClr val="accent2">
              <a:lumMod val="20000"/>
              <a:lumOff val="80000"/>
            </a:schemeClr>
          </a:solidFill>
        </p:spPr>
        <p:txBody>
          <a:bodyPr wrap="square" rtlCol="0">
            <a:spAutoFit/>
          </a:bodyPr>
          <a:lstStyle/>
          <a:p>
            <a:pPr algn="ctr"/>
            <a:r>
              <a:rPr lang="en-US" b="1">
                <a:solidFill>
                  <a:srgbClr val="2E8944"/>
                </a:solidFill>
                <a:latin typeface="Times New Roman" panose="02020603050405020304" pitchFamily="18" charset="0"/>
                <a:cs typeface="Times New Roman" panose="02020603050405020304" pitchFamily="18" charset="0"/>
              </a:rPr>
              <a:t>CÂY LÚA</a:t>
            </a:r>
          </a:p>
        </p:txBody>
      </p:sp>
      <p:pic>
        <p:nvPicPr>
          <p:cNvPr id="17" name="Picture 16">
            <a:extLst>
              <a:ext uri="{FF2B5EF4-FFF2-40B4-BE49-F238E27FC236}">
                <a16:creationId xmlns:a16="http://schemas.microsoft.com/office/drawing/2014/main" id="{C1A0FC47-2052-578A-D2F2-A4586C42D4E3}"/>
              </a:ext>
            </a:extLst>
          </p:cNvPr>
          <p:cNvPicPr>
            <a:picLocks noChangeAspect="1"/>
          </p:cNvPicPr>
          <p:nvPr/>
        </p:nvPicPr>
        <p:blipFill>
          <a:blip r:embed="rId5"/>
          <a:stretch>
            <a:fillRect/>
          </a:stretch>
        </p:blipFill>
        <p:spPr>
          <a:xfrm>
            <a:off x="1" y="3924279"/>
            <a:ext cx="476250" cy="550333"/>
          </a:xfrm>
          <a:prstGeom prst="rect">
            <a:avLst/>
          </a:prstGeom>
        </p:spPr>
      </p:pic>
      <p:pic>
        <p:nvPicPr>
          <p:cNvPr id="20" name="Picture 19">
            <a:extLst>
              <a:ext uri="{FF2B5EF4-FFF2-40B4-BE49-F238E27FC236}">
                <a16:creationId xmlns:a16="http://schemas.microsoft.com/office/drawing/2014/main" id="{4F176314-6790-ECD1-2A26-0DC536C6BF45}"/>
              </a:ext>
            </a:extLst>
          </p:cNvPr>
          <p:cNvPicPr>
            <a:picLocks noChangeAspect="1"/>
          </p:cNvPicPr>
          <p:nvPr/>
        </p:nvPicPr>
        <p:blipFill>
          <a:blip r:embed="rId6"/>
          <a:stretch>
            <a:fillRect/>
          </a:stretch>
        </p:blipFill>
        <p:spPr>
          <a:xfrm>
            <a:off x="61053" y="2487393"/>
            <a:ext cx="498415" cy="550333"/>
          </a:xfrm>
          <a:prstGeom prst="rect">
            <a:avLst/>
          </a:prstGeom>
        </p:spPr>
      </p:pic>
      <p:pic>
        <p:nvPicPr>
          <p:cNvPr id="26" name="Picture 25">
            <a:extLst>
              <a:ext uri="{FF2B5EF4-FFF2-40B4-BE49-F238E27FC236}">
                <a16:creationId xmlns:a16="http://schemas.microsoft.com/office/drawing/2014/main" id="{EFC7690D-BDB5-7691-3ADE-CAA758409AA9}"/>
              </a:ext>
            </a:extLst>
          </p:cNvPr>
          <p:cNvPicPr>
            <a:picLocks noChangeAspect="1"/>
          </p:cNvPicPr>
          <p:nvPr/>
        </p:nvPicPr>
        <p:blipFill>
          <a:blip r:embed="rId7"/>
          <a:stretch>
            <a:fillRect/>
          </a:stretch>
        </p:blipFill>
        <p:spPr>
          <a:xfrm>
            <a:off x="0" y="6524655"/>
            <a:ext cx="476250" cy="495300"/>
          </a:xfrm>
          <a:prstGeom prst="rect">
            <a:avLst/>
          </a:prstGeom>
        </p:spPr>
      </p:pic>
      <p:pic>
        <p:nvPicPr>
          <p:cNvPr id="31" name="Picture 30">
            <a:extLst>
              <a:ext uri="{FF2B5EF4-FFF2-40B4-BE49-F238E27FC236}">
                <a16:creationId xmlns:a16="http://schemas.microsoft.com/office/drawing/2014/main" id="{B004A5CF-B23A-05C8-981B-97389240B5BE}"/>
              </a:ext>
            </a:extLst>
          </p:cNvPr>
          <p:cNvPicPr>
            <a:picLocks noChangeAspect="1"/>
          </p:cNvPicPr>
          <p:nvPr/>
        </p:nvPicPr>
        <p:blipFill>
          <a:blip r:embed="rId8"/>
          <a:stretch>
            <a:fillRect/>
          </a:stretch>
        </p:blipFill>
        <p:spPr>
          <a:xfrm>
            <a:off x="-34598" y="5035257"/>
            <a:ext cx="476250" cy="592409"/>
          </a:xfrm>
          <a:prstGeom prst="rect">
            <a:avLst/>
          </a:prstGeom>
        </p:spPr>
      </p:pic>
      <p:pic>
        <p:nvPicPr>
          <p:cNvPr id="3" name="Picture 2">
            <a:extLst>
              <a:ext uri="{FF2B5EF4-FFF2-40B4-BE49-F238E27FC236}">
                <a16:creationId xmlns:a16="http://schemas.microsoft.com/office/drawing/2014/main" id="{44652F89-0DD4-0FB3-76C0-9D0145BBD031}"/>
              </a:ext>
            </a:extLst>
          </p:cNvPr>
          <p:cNvPicPr>
            <a:picLocks noChangeAspect="1"/>
          </p:cNvPicPr>
          <p:nvPr/>
        </p:nvPicPr>
        <p:blipFill>
          <a:blip r:embed="rId9"/>
          <a:stretch>
            <a:fillRect/>
          </a:stretch>
        </p:blipFill>
        <p:spPr>
          <a:xfrm>
            <a:off x="-1" y="10304351"/>
            <a:ext cx="6821715" cy="387461"/>
          </a:xfrm>
          <a:prstGeom prst="rect">
            <a:avLst/>
          </a:prstGeom>
        </p:spPr>
      </p:pic>
      <p:sp>
        <p:nvSpPr>
          <p:cNvPr id="4" name="TextBox 3">
            <a:extLst>
              <a:ext uri="{FF2B5EF4-FFF2-40B4-BE49-F238E27FC236}">
                <a16:creationId xmlns:a16="http://schemas.microsoft.com/office/drawing/2014/main" id="{AF3926B8-F123-B38D-B196-2CB5215F825E}"/>
              </a:ext>
            </a:extLst>
          </p:cNvPr>
          <p:cNvSpPr txBox="1"/>
          <p:nvPr/>
        </p:nvSpPr>
        <p:spPr>
          <a:xfrm>
            <a:off x="6574972" y="10384036"/>
            <a:ext cx="1109762" cy="307777"/>
          </a:xfrm>
          <a:prstGeom prst="rect">
            <a:avLst/>
          </a:prstGeom>
          <a:noFill/>
        </p:spPr>
        <p:txBody>
          <a:bodyPr wrap="square" rtlCol="0">
            <a:spAutoFit/>
          </a:bodyPr>
          <a:lstStyle/>
          <a:p>
            <a:pPr algn="ctr"/>
            <a:r>
              <a:rPr lang="en-US" sz="1400" b="1">
                <a:solidFill>
                  <a:srgbClr val="2E8944"/>
                </a:solidFill>
                <a:latin typeface="Times New Roman" panose="02020603050405020304" pitchFamily="18" charset="0"/>
                <a:cs typeface="Times New Roman" panose="02020603050405020304" pitchFamily="18" charset="0"/>
              </a:rPr>
              <a:t>Trang 5</a:t>
            </a:r>
          </a:p>
        </p:txBody>
      </p:sp>
      <p:pic>
        <p:nvPicPr>
          <p:cNvPr id="2" name="Picture 1">
            <a:extLst>
              <a:ext uri="{FF2B5EF4-FFF2-40B4-BE49-F238E27FC236}">
                <a16:creationId xmlns:a16="http://schemas.microsoft.com/office/drawing/2014/main" id="{F0D5D8A0-8BDD-DDD0-FA21-F02D7D09E587}"/>
              </a:ext>
            </a:extLst>
          </p:cNvPr>
          <p:cNvPicPr>
            <a:picLocks noChangeAspect="1"/>
          </p:cNvPicPr>
          <p:nvPr/>
        </p:nvPicPr>
        <p:blipFill>
          <a:blip r:embed="rId10"/>
          <a:stretch>
            <a:fillRect/>
          </a:stretch>
        </p:blipFill>
        <p:spPr>
          <a:xfrm>
            <a:off x="6555158" y="1669654"/>
            <a:ext cx="533111" cy="756049"/>
          </a:xfrm>
          <a:prstGeom prst="rect">
            <a:avLst/>
          </a:prstGeom>
        </p:spPr>
      </p:pic>
      <p:pic>
        <p:nvPicPr>
          <p:cNvPr id="10" name="Picture 9">
            <a:extLst>
              <a:ext uri="{FF2B5EF4-FFF2-40B4-BE49-F238E27FC236}">
                <a16:creationId xmlns:a16="http://schemas.microsoft.com/office/drawing/2014/main" id="{A8C52ECD-613D-115C-B991-FEE96FD12FFE}"/>
              </a:ext>
            </a:extLst>
          </p:cNvPr>
          <p:cNvPicPr>
            <a:picLocks noChangeAspect="1"/>
          </p:cNvPicPr>
          <p:nvPr/>
        </p:nvPicPr>
        <p:blipFill>
          <a:blip r:embed="rId11"/>
          <a:stretch>
            <a:fillRect/>
          </a:stretch>
        </p:blipFill>
        <p:spPr>
          <a:xfrm>
            <a:off x="3966705" y="195289"/>
            <a:ext cx="496123" cy="496123"/>
          </a:xfrm>
          <a:prstGeom prst="rect">
            <a:avLst/>
          </a:prstGeom>
        </p:spPr>
      </p:pic>
      <p:sp>
        <p:nvSpPr>
          <p:cNvPr id="15" name="TextBox 14">
            <a:extLst>
              <a:ext uri="{FF2B5EF4-FFF2-40B4-BE49-F238E27FC236}">
                <a16:creationId xmlns:a16="http://schemas.microsoft.com/office/drawing/2014/main" id="{95DC4924-C747-408C-F428-0F76F60B4044}"/>
              </a:ext>
            </a:extLst>
          </p:cNvPr>
          <p:cNvSpPr txBox="1"/>
          <p:nvPr/>
        </p:nvSpPr>
        <p:spPr>
          <a:xfrm>
            <a:off x="544954" y="2434841"/>
            <a:ext cx="7014720" cy="969496"/>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Hiện trạng sinh trưởng và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5EC0BE8-62A4-B106-088B-4AFE075A971B}"/>
              </a:ext>
            </a:extLst>
          </p:cNvPr>
          <p:cNvSpPr txBox="1"/>
          <p:nvPr/>
        </p:nvSpPr>
        <p:spPr>
          <a:xfrm>
            <a:off x="520159" y="392427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tác động của thời tiết đến cây trồng:</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598AEE5-CFB0-E5AD-1C77-F79842B91BBE}"/>
              </a:ext>
            </a:extLst>
          </p:cNvPr>
          <p:cNvSpPr txBox="1"/>
          <p:nvPr/>
        </p:nvSpPr>
        <p:spPr>
          <a:xfrm>
            <a:off x="520159" y="6427485"/>
            <a:ext cx="7039515" cy="290848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Giải pháp ứng phó giảm thiểu rủi ro:</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 </a:t>
            </a: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a:t>
            </a:r>
          </a:p>
          <a:p>
            <a:endParaRPr lang="en-US" sz="1400">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Bà Nguyễn Thị Hảo, Bà Bùi Đình Hồng: Rà soát thông tin có gắn với thực tế địa phương hay không. </a:t>
            </a:r>
          </a:p>
          <a:p>
            <a:endParaRPr lang="en-US" sz="1400">
              <a:solidFill>
                <a:srgbClr val="0000FF"/>
              </a:solidFill>
              <a:latin typeface="Times New Roman" panose="02020603050405020304" pitchFamily="18" charset="0"/>
              <a:cs typeface="Times New Roman" panose="02020603050405020304" pitchFamily="18" charset="0"/>
            </a:endParaRPr>
          </a:p>
          <a:p>
            <a:r>
              <a:rPr lang="en-US" sz="1400" b="1">
                <a:solidFill>
                  <a:srgbClr val="0000FF"/>
                </a:solidFill>
                <a:latin typeface="Times New Roman" panose="02020603050405020304" pitchFamily="18" charset="0"/>
                <a:cs typeface="Times New Roman" panose="02020603050405020304" pitchFamily="18" charset="0"/>
              </a:rPr>
              <a:t>-</a:t>
            </a:r>
            <a:r>
              <a:rPr lang="en-US" sz="1400" b="1">
                <a:solidFill>
                  <a:srgbClr val="FF0000"/>
                </a:solidFill>
                <a:latin typeface="Times New Roman" panose="02020603050405020304" pitchFamily="18" charset="0"/>
                <a:cs typeface="Times New Roman" panose="02020603050405020304" pitchFamily="18" charset="0"/>
              </a:rPr>
              <a:t> Bà Ninh Thị Hoa </a:t>
            </a:r>
            <a:r>
              <a:rPr lang="en-US" sz="1400" b="1">
                <a:solidFill>
                  <a:srgbClr val="0000FF"/>
                </a:solidFill>
                <a:latin typeface="Times New Roman" panose="02020603050405020304" pitchFamily="18" charset="0"/>
                <a:cs typeface="Times New Roman" panose="02020603050405020304" pitchFamily="18" charset="0"/>
              </a:rPr>
              <a:t>–Tổ trưởng Tổ kỹ thuật kiểm tra và chốt bản tin.</a:t>
            </a:r>
          </a:p>
          <a:p>
            <a:endParaRPr lang="en-US" sz="14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2FC0C2B-E031-E2DE-B332-4422F1E43DAF}"/>
              </a:ext>
            </a:extLst>
          </p:cNvPr>
          <p:cNvSpPr txBox="1"/>
          <p:nvPr/>
        </p:nvSpPr>
        <p:spPr>
          <a:xfrm>
            <a:off x="520158" y="511032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về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930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blue polygonal sphere&#10;&#10;Description automatically generated with low confidence">
            <a:extLst>
              <a:ext uri="{FF2B5EF4-FFF2-40B4-BE49-F238E27FC236}">
                <a16:creationId xmlns:a16="http://schemas.microsoft.com/office/drawing/2014/main" id="{55F24C50-75F1-87CB-3A71-86B6A26D64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5048" y="123511"/>
            <a:ext cx="838400" cy="581549"/>
          </a:xfrm>
          <a:prstGeom prst="rect">
            <a:avLst/>
          </a:prstGeom>
        </p:spPr>
      </p:pic>
      <p:pic>
        <p:nvPicPr>
          <p:cNvPr id="6" name="Picture 5" descr="A picture containing logo, emblem, symbol, graphics&#10;&#10;Description automatically generated">
            <a:extLst>
              <a:ext uri="{FF2B5EF4-FFF2-40B4-BE49-F238E27FC236}">
                <a16:creationId xmlns:a16="http://schemas.microsoft.com/office/drawing/2014/main" id="{FDA047EA-CE26-2923-5F55-206C9D4BF0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717" y="175537"/>
            <a:ext cx="529523" cy="529523"/>
          </a:xfrm>
          <a:prstGeom prst="rect">
            <a:avLst/>
          </a:prstGeom>
        </p:spPr>
      </p:pic>
      <p:pic>
        <p:nvPicPr>
          <p:cNvPr id="7" name="Picture 6" descr="A picture containing screenshot, graphics, circle, font&#10;&#10;Description automatically generated">
            <a:extLst>
              <a:ext uri="{FF2B5EF4-FFF2-40B4-BE49-F238E27FC236}">
                <a16:creationId xmlns:a16="http://schemas.microsoft.com/office/drawing/2014/main" id="{2B66F9A2-0B92-DB61-3AC4-9118848B92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9527" y="123511"/>
            <a:ext cx="287030" cy="581549"/>
          </a:xfrm>
          <a:prstGeom prst="rect">
            <a:avLst/>
          </a:prstGeom>
        </p:spPr>
      </p:pic>
      <p:sp>
        <p:nvSpPr>
          <p:cNvPr id="9" name="TextBox 8">
            <a:extLst>
              <a:ext uri="{FF2B5EF4-FFF2-40B4-BE49-F238E27FC236}">
                <a16:creationId xmlns:a16="http://schemas.microsoft.com/office/drawing/2014/main" id="{588197CA-4052-EFD4-4AD8-3A91507702E3}"/>
              </a:ext>
            </a:extLst>
          </p:cNvPr>
          <p:cNvSpPr txBox="1"/>
          <p:nvPr/>
        </p:nvSpPr>
        <p:spPr>
          <a:xfrm>
            <a:off x="-34598" y="1014186"/>
            <a:ext cx="7559675" cy="646331"/>
          </a:xfrm>
          <a:prstGeom prst="rect">
            <a:avLst/>
          </a:prstGeom>
          <a:solidFill>
            <a:schemeClr val="accent4">
              <a:lumMod val="20000"/>
              <a:lumOff val="80000"/>
            </a:schemeClr>
          </a:solidFill>
        </p:spPr>
        <p:txBody>
          <a:bodyPr wrap="square" rtlCol="0">
            <a:spAutoFit/>
          </a:bodyPr>
          <a:lstStyle/>
          <a:p>
            <a:pPr algn="ctr"/>
            <a:r>
              <a:rPr lang="en-US" b="1">
                <a:solidFill>
                  <a:srgbClr val="C00000"/>
                </a:solidFill>
              </a:rPr>
              <a:t>KỊCH BẢN ỨNG PHÓ TRONG CANH TÁC CÂY TRỒNG DỰA TRÊN DỰ BÁO KHÍ TƯỢNG THUỶ VĂN </a:t>
            </a:r>
          </a:p>
        </p:txBody>
      </p:sp>
      <p:sp>
        <p:nvSpPr>
          <p:cNvPr id="11" name="TextBox 10">
            <a:extLst>
              <a:ext uri="{FF2B5EF4-FFF2-40B4-BE49-F238E27FC236}">
                <a16:creationId xmlns:a16="http://schemas.microsoft.com/office/drawing/2014/main" id="{F46CD12C-DC0A-42FE-8D11-CC9ED115B729}"/>
              </a:ext>
            </a:extLst>
          </p:cNvPr>
          <p:cNvSpPr txBox="1"/>
          <p:nvPr/>
        </p:nvSpPr>
        <p:spPr>
          <a:xfrm>
            <a:off x="1663491" y="1929096"/>
            <a:ext cx="3977622" cy="369332"/>
          </a:xfrm>
          <a:prstGeom prst="rect">
            <a:avLst/>
          </a:prstGeom>
          <a:solidFill>
            <a:schemeClr val="accent2">
              <a:lumMod val="20000"/>
              <a:lumOff val="80000"/>
            </a:schemeClr>
          </a:solidFill>
        </p:spPr>
        <p:txBody>
          <a:bodyPr wrap="square" rtlCol="0">
            <a:spAutoFit/>
          </a:bodyPr>
          <a:lstStyle/>
          <a:p>
            <a:pPr algn="ctr"/>
            <a:r>
              <a:rPr lang="en-US" b="1">
                <a:solidFill>
                  <a:srgbClr val="2E8944"/>
                </a:solidFill>
                <a:latin typeface="Times New Roman" panose="02020603050405020304" pitchFamily="18" charset="0"/>
                <a:cs typeface="Times New Roman" panose="02020603050405020304" pitchFamily="18" charset="0"/>
              </a:rPr>
              <a:t>CÂY NGÔ</a:t>
            </a:r>
          </a:p>
        </p:txBody>
      </p:sp>
      <p:pic>
        <p:nvPicPr>
          <p:cNvPr id="17" name="Picture 16">
            <a:extLst>
              <a:ext uri="{FF2B5EF4-FFF2-40B4-BE49-F238E27FC236}">
                <a16:creationId xmlns:a16="http://schemas.microsoft.com/office/drawing/2014/main" id="{C1A0FC47-2052-578A-D2F2-A4586C42D4E3}"/>
              </a:ext>
            </a:extLst>
          </p:cNvPr>
          <p:cNvPicPr>
            <a:picLocks noChangeAspect="1"/>
          </p:cNvPicPr>
          <p:nvPr/>
        </p:nvPicPr>
        <p:blipFill>
          <a:blip r:embed="rId5"/>
          <a:stretch>
            <a:fillRect/>
          </a:stretch>
        </p:blipFill>
        <p:spPr>
          <a:xfrm>
            <a:off x="1" y="3924279"/>
            <a:ext cx="476250" cy="550333"/>
          </a:xfrm>
          <a:prstGeom prst="rect">
            <a:avLst/>
          </a:prstGeom>
        </p:spPr>
      </p:pic>
      <p:pic>
        <p:nvPicPr>
          <p:cNvPr id="20" name="Picture 19">
            <a:extLst>
              <a:ext uri="{FF2B5EF4-FFF2-40B4-BE49-F238E27FC236}">
                <a16:creationId xmlns:a16="http://schemas.microsoft.com/office/drawing/2014/main" id="{4F176314-6790-ECD1-2A26-0DC536C6BF45}"/>
              </a:ext>
            </a:extLst>
          </p:cNvPr>
          <p:cNvPicPr>
            <a:picLocks noChangeAspect="1"/>
          </p:cNvPicPr>
          <p:nvPr/>
        </p:nvPicPr>
        <p:blipFill>
          <a:blip r:embed="rId6"/>
          <a:stretch>
            <a:fillRect/>
          </a:stretch>
        </p:blipFill>
        <p:spPr>
          <a:xfrm>
            <a:off x="61053" y="2487393"/>
            <a:ext cx="498415" cy="550333"/>
          </a:xfrm>
          <a:prstGeom prst="rect">
            <a:avLst/>
          </a:prstGeom>
        </p:spPr>
      </p:pic>
      <p:pic>
        <p:nvPicPr>
          <p:cNvPr id="26" name="Picture 25">
            <a:extLst>
              <a:ext uri="{FF2B5EF4-FFF2-40B4-BE49-F238E27FC236}">
                <a16:creationId xmlns:a16="http://schemas.microsoft.com/office/drawing/2014/main" id="{EFC7690D-BDB5-7691-3ADE-CAA758409AA9}"/>
              </a:ext>
            </a:extLst>
          </p:cNvPr>
          <p:cNvPicPr>
            <a:picLocks noChangeAspect="1"/>
          </p:cNvPicPr>
          <p:nvPr/>
        </p:nvPicPr>
        <p:blipFill>
          <a:blip r:embed="rId7"/>
          <a:stretch>
            <a:fillRect/>
          </a:stretch>
        </p:blipFill>
        <p:spPr>
          <a:xfrm>
            <a:off x="0" y="6524655"/>
            <a:ext cx="476250" cy="495300"/>
          </a:xfrm>
          <a:prstGeom prst="rect">
            <a:avLst/>
          </a:prstGeom>
        </p:spPr>
      </p:pic>
      <p:pic>
        <p:nvPicPr>
          <p:cNvPr id="31" name="Picture 30">
            <a:extLst>
              <a:ext uri="{FF2B5EF4-FFF2-40B4-BE49-F238E27FC236}">
                <a16:creationId xmlns:a16="http://schemas.microsoft.com/office/drawing/2014/main" id="{B004A5CF-B23A-05C8-981B-97389240B5BE}"/>
              </a:ext>
            </a:extLst>
          </p:cNvPr>
          <p:cNvPicPr>
            <a:picLocks noChangeAspect="1"/>
          </p:cNvPicPr>
          <p:nvPr/>
        </p:nvPicPr>
        <p:blipFill>
          <a:blip r:embed="rId8"/>
          <a:stretch>
            <a:fillRect/>
          </a:stretch>
        </p:blipFill>
        <p:spPr>
          <a:xfrm>
            <a:off x="-34598" y="5035257"/>
            <a:ext cx="476250" cy="592409"/>
          </a:xfrm>
          <a:prstGeom prst="rect">
            <a:avLst/>
          </a:prstGeom>
        </p:spPr>
      </p:pic>
      <p:pic>
        <p:nvPicPr>
          <p:cNvPr id="3" name="Picture 2">
            <a:extLst>
              <a:ext uri="{FF2B5EF4-FFF2-40B4-BE49-F238E27FC236}">
                <a16:creationId xmlns:a16="http://schemas.microsoft.com/office/drawing/2014/main" id="{828D09E8-507E-5CC7-AFF3-BFFA203DC327}"/>
              </a:ext>
            </a:extLst>
          </p:cNvPr>
          <p:cNvPicPr>
            <a:picLocks noChangeAspect="1"/>
          </p:cNvPicPr>
          <p:nvPr/>
        </p:nvPicPr>
        <p:blipFill>
          <a:blip r:embed="rId9"/>
          <a:stretch>
            <a:fillRect/>
          </a:stretch>
        </p:blipFill>
        <p:spPr>
          <a:xfrm>
            <a:off x="-1" y="10304351"/>
            <a:ext cx="6821715" cy="387461"/>
          </a:xfrm>
          <a:prstGeom prst="rect">
            <a:avLst/>
          </a:prstGeom>
        </p:spPr>
      </p:pic>
      <p:sp>
        <p:nvSpPr>
          <p:cNvPr id="4" name="TextBox 3">
            <a:extLst>
              <a:ext uri="{FF2B5EF4-FFF2-40B4-BE49-F238E27FC236}">
                <a16:creationId xmlns:a16="http://schemas.microsoft.com/office/drawing/2014/main" id="{2DBDCE61-F92D-0C76-ACB0-87C586CAA242}"/>
              </a:ext>
            </a:extLst>
          </p:cNvPr>
          <p:cNvSpPr txBox="1"/>
          <p:nvPr/>
        </p:nvSpPr>
        <p:spPr>
          <a:xfrm>
            <a:off x="6574972" y="10384036"/>
            <a:ext cx="1109762" cy="307777"/>
          </a:xfrm>
          <a:prstGeom prst="rect">
            <a:avLst/>
          </a:prstGeom>
          <a:noFill/>
        </p:spPr>
        <p:txBody>
          <a:bodyPr wrap="square" rtlCol="0">
            <a:spAutoFit/>
          </a:bodyPr>
          <a:lstStyle/>
          <a:p>
            <a:pPr algn="ctr"/>
            <a:r>
              <a:rPr lang="en-US" sz="1400" b="1">
                <a:solidFill>
                  <a:srgbClr val="2E8944"/>
                </a:solidFill>
                <a:latin typeface="Times New Roman" panose="02020603050405020304" pitchFamily="18" charset="0"/>
                <a:cs typeface="Times New Roman" panose="02020603050405020304" pitchFamily="18" charset="0"/>
              </a:rPr>
              <a:t>Trang 6</a:t>
            </a:r>
          </a:p>
        </p:txBody>
      </p:sp>
      <p:pic>
        <p:nvPicPr>
          <p:cNvPr id="8" name="Picture 7">
            <a:extLst>
              <a:ext uri="{FF2B5EF4-FFF2-40B4-BE49-F238E27FC236}">
                <a16:creationId xmlns:a16="http://schemas.microsoft.com/office/drawing/2014/main" id="{14C577D7-2043-AD09-6FCF-9811F3F98E43}"/>
              </a:ext>
            </a:extLst>
          </p:cNvPr>
          <p:cNvPicPr>
            <a:picLocks noChangeAspect="1"/>
          </p:cNvPicPr>
          <p:nvPr/>
        </p:nvPicPr>
        <p:blipFill>
          <a:blip r:embed="rId10"/>
          <a:stretch>
            <a:fillRect/>
          </a:stretch>
        </p:blipFill>
        <p:spPr>
          <a:xfrm>
            <a:off x="6272114" y="1758266"/>
            <a:ext cx="549600" cy="549600"/>
          </a:xfrm>
          <a:prstGeom prst="rect">
            <a:avLst/>
          </a:prstGeom>
        </p:spPr>
      </p:pic>
      <p:pic>
        <p:nvPicPr>
          <p:cNvPr id="10" name="Picture 9">
            <a:extLst>
              <a:ext uri="{FF2B5EF4-FFF2-40B4-BE49-F238E27FC236}">
                <a16:creationId xmlns:a16="http://schemas.microsoft.com/office/drawing/2014/main" id="{4BB35E0B-B64B-CC75-258D-7070FC769C6A}"/>
              </a:ext>
            </a:extLst>
          </p:cNvPr>
          <p:cNvPicPr>
            <a:picLocks noChangeAspect="1"/>
          </p:cNvPicPr>
          <p:nvPr/>
        </p:nvPicPr>
        <p:blipFill>
          <a:blip r:embed="rId11"/>
          <a:stretch>
            <a:fillRect/>
          </a:stretch>
        </p:blipFill>
        <p:spPr>
          <a:xfrm>
            <a:off x="3966705" y="195289"/>
            <a:ext cx="496123" cy="496123"/>
          </a:xfrm>
          <a:prstGeom prst="rect">
            <a:avLst/>
          </a:prstGeom>
        </p:spPr>
      </p:pic>
      <p:sp>
        <p:nvSpPr>
          <p:cNvPr id="15" name="TextBox 14">
            <a:extLst>
              <a:ext uri="{FF2B5EF4-FFF2-40B4-BE49-F238E27FC236}">
                <a16:creationId xmlns:a16="http://schemas.microsoft.com/office/drawing/2014/main" id="{7AE08ACD-2147-59EE-6735-D0ADEAD8D747}"/>
              </a:ext>
            </a:extLst>
          </p:cNvPr>
          <p:cNvSpPr txBox="1"/>
          <p:nvPr/>
        </p:nvSpPr>
        <p:spPr>
          <a:xfrm>
            <a:off x="544954" y="2434841"/>
            <a:ext cx="7014720" cy="969496"/>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Hiện trạng sinh trưởng và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482EF60-1BE5-BD3F-7389-1464A4F78481}"/>
              </a:ext>
            </a:extLst>
          </p:cNvPr>
          <p:cNvSpPr txBox="1"/>
          <p:nvPr/>
        </p:nvSpPr>
        <p:spPr>
          <a:xfrm>
            <a:off x="520159" y="392427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tác động của thời tiết đến cây trồng:</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06037DD-4174-8848-2822-291BE2A13064}"/>
              </a:ext>
            </a:extLst>
          </p:cNvPr>
          <p:cNvSpPr txBox="1"/>
          <p:nvPr/>
        </p:nvSpPr>
        <p:spPr>
          <a:xfrm>
            <a:off x="520159" y="6427485"/>
            <a:ext cx="7039515" cy="290848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Giải pháp ứng phó giảm thiểu rủi ro:</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 </a:t>
            </a: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a:t>
            </a:r>
          </a:p>
          <a:p>
            <a:endParaRPr lang="en-US" sz="1400">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Bà Nguyễn Thị Hảo, Bà Bùi Đình Hồng: Rà soát thông tin có gắn với thực tế địa phương hay không. </a:t>
            </a:r>
          </a:p>
          <a:p>
            <a:endParaRPr lang="en-US" sz="1400">
              <a:solidFill>
                <a:srgbClr val="0000FF"/>
              </a:solidFill>
              <a:latin typeface="Times New Roman" panose="02020603050405020304" pitchFamily="18" charset="0"/>
              <a:cs typeface="Times New Roman" panose="02020603050405020304" pitchFamily="18" charset="0"/>
            </a:endParaRPr>
          </a:p>
          <a:p>
            <a:r>
              <a:rPr lang="en-US" sz="1400" b="1">
                <a:solidFill>
                  <a:srgbClr val="0000FF"/>
                </a:solidFill>
                <a:latin typeface="Times New Roman" panose="02020603050405020304" pitchFamily="18" charset="0"/>
                <a:cs typeface="Times New Roman" panose="02020603050405020304" pitchFamily="18" charset="0"/>
              </a:rPr>
              <a:t>-</a:t>
            </a:r>
            <a:r>
              <a:rPr lang="en-US" sz="1400" b="1">
                <a:solidFill>
                  <a:srgbClr val="FF0000"/>
                </a:solidFill>
                <a:latin typeface="Times New Roman" panose="02020603050405020304" pitchFamily="18" charset="0"/>
                <a:cs typeface="Times New Roman" panose="02020603050405020304" pitchFamily="18" charset="0"/>
              </a:rPr>
              <a:t> Bà Ninh Thị Hoa </a:t>
            </a:r>
            <a:r>
              <a:rPr lang="en-US" sz="1400" b="1">
                <a:solidFill>
                  <a:srgbClr val="0000FF"/>
                </a:solidFill>
                <a:latin typeface="Times New Roman" panose="02020603050405020304" pitchFamily="18" charset="0"/>
                <a:cs typeface="Times New Roman" panose="02020603050405020304" pitchFamily="18" charset="0"/>
              </a:rPr>
              <a:t>–Tổ trưởng Tổ kỹ thuật kiểm tra và chốt bản tin.</a:t>
            </a:r>
          </a:p>
          <a:p>
            <a:endParaRPr lang="en-US" sz="14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DD80C1DC-6DD5-E477-D560-330A76D7317A}"/>
              </a:ext>
            </a:extLst>
          </p:cNvPr>
          <p:cNvSpPr txBox="1"/>
          <p:nvPr/>
        </p:nvSpPr>
        <p:spPr>
          <a:xfrm>
            <a:off x="520158" y="511032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về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60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blue polygonal sphere&#10;&#10;Description automatically generated with low confidence">
            <a:extLst>
              <a:ext uri="{FF2B5EF4-FFF2-40B4-BE49-F238E27FC236}">
                <a16:creationId xmlns:a16="http://schemas.microsoft.com/office/drawing/2014/main" id="{55F24C50-75F1-87CB-3A71-86B6A26D64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5048" y="123511"/>
            <a:ext cx="838400" cy="581549"/>
          </a:xfrm>
          <a:prstGeom prst="rect">
            <a:avLst/>
          </a:prstGeom>
        </p:spPr>
      </p:pic>
      <p:pic>
        <p:nvPicPr>
          <p:cNvPr id="6" name="Picture 5" descr="A picture containing logo, emblem, symbol, graphics&#10;&#10;Description automatically generated">
            <a:extLst>
              <a:ext uri="{FF2B5EF4-FFF2-40B4-BE49-F238E27FC236}">
                <a16:creationId xmlns:a16="http://schemas.microsoft.com/office/drawing/2014/main" id="{FDA047EA-CE26-2923-5F55-206C9D4BF0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717" y="175537"/>
            <a:ext cx="529523" cy="529523"/>
          </a:xfrm>
          <a:prstGeom prst="rect">
            <a:avLst/>
          </a:prstGeom>
        </p:spPr>
      </p:pic>
      <p:pic>
        <p:nvPicPr>
          <p:cNvPr id="7" name="Picture 6" descr="A picture containing screenshot, graphics, circle, font&#10;&#10;Description automatically generated">
            <a:extLst>
              <a:ext uri="{FF2B5EF4-FFF2-40B4-BE49-F238E27FC236}">
                <a16:creationId xmlns:a16="http://schemas.microsoft.com/office/drawing/2014/main" id="{2B66F9A2-0B92-DB61-3AC4-9118848B92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9527" y="123511"/>
            <a:ext cx="287030" cy="581549"/>
          </a:xfrm>
          <a:prstGeom prst="rect">
            <a:avLst/>
          </a:prstGeom>
        </p:spPr>
      </p:pic>
      <p:sp>
        <p:nvSpPr>
          <p:cNvPr id="9" name="TextBox 8">
            <a:extLst>
              <a:ext uri="{FF2B5EF4-FFF2-40B4-BE49-F238E27FC236}">
                <a16:creationId xmlns:a16="http://schemas.microsoft.com/office/drawing/2014/main" id="{588197CA-4052-EFD4-4AD8-3A91507702E3}"/>
              </a:ext>
            </a:extLst>
          </p:cNvPr>
          <p:cNvSpPr txBox="1"/>
          <p:nvPr/>
        </p:nvSpPr>
        <p:spPr>
          <a:xfrm>
            <a:off x="-34598" y="1014186"/>
            <a:ext cx="7559675" cy="646331"/>
          </a:xfrm>
          <a:prstGeom prst="rect">
            <a:avLst/>
          </a:prstGeom>
          <a:solidFill>
            <a:schemeClr val="accent4">
              <a:lumMod val="20000"/>
              <a:lumOff val="80000"/>
            </a:schemeClr>
          </a:solidFill>
        </p:spPr>
        <p:txBody>
          <a:bodyPr wrap="square" rtlCol="0">
            <a:spAutoFit/>
          </a:bodyPr>
          <a:lstStyle/>
          <a:p>
            <a:pPr algn="ctr"/>
            <a:r>
              <a:rPr lang="en-US" b="1">
                <a:solidFill>
                  <a:srgbClr val="C00000"/>
                </a:solidFill>
              </a:rPr>
              <a:t>KỊCH BẢN ỨNG PHÓ TRONG CANH TÁC CÂY TRỒNG DỰA TRÊN DỰ BÁO KHÍ TƯỢNG THUỶ VĂN </a:t>
            </a:r>
          </a:p>
        </p:txBody>
      </p:sp>
      <p:sp>
        <p:nvSpPr>
          <p:cNvPr id="11" name="TextBox 10">
            <a:extLst>
              <a:ext uri="{FF2B5EF4-FFF2-40B4-BE49-F238E27FC236}">
                <a16:creationId xmlns:a16="http://schemas.microsoft.com/office/drawing/2014/main" id="{F46CD12C-DC0A-42FE-8D11-CC9ED115B729}"/>
              </a:ext>
            </a:extLst>
          </p:cNvPr>
          <p:cNvSpPr txBox="1"/>
          <p:nvPr/>
        </p:nvSpPr>
        <p:spPr>
          <a:xfrm>
            <a:off x="1663491" y="1929096"/>
            <a:ext cx="3977622" cy="369332"/>
          </a:xfrm>
          <a:prstGeom prst="rect">
            <a:avLst/>
          </a:prstGeom>
          <a:solidFill>
            <a:schemeClr val="accent2">
              <a:lumMod val="20000"/>
              <a:lumOff val="80000"/>
            </a:schemeClr>
          </a:solidFill>
        </p:spPr>
        <p:txBody>
          <a:bodyPr wrap="square" rtlCol="0">
            <a:spAutoFit/>
          </a:bodyPr>
          <a:lstStyle/>
          <a:p>
            <a:pPr algn="ctr"/>
            <a:r>
              <a:rPr lang="en-US" b="1">
                <a:solidFill>
                  <a:srgbClr val="2E8944"/>
                </a:solidFill>
                <a:latin typeface="Times New Roman" panose="02020603050405020304" pitchFamily="18" charset="0"/>
                <a:cs typeface="Times New Roman" panose="02020603050405020304" pitchFamily="18" charset="0"/>
              </a:rPr>
              <a:t>CÂY HÀNH, TỎI</a:t>
            </a:r>
          </a:p>
        </p:txBody>
      </p:sp>
      <p:pic>
        <p:nvPicPr>
          <p:cNvPr id="17" name="Picture 16">
            <a:extLst>
              <a:ext uri="{FF2B5EF4-FFF2-40B4-BE49-F238E27FC236}">
                <a16:creationId xmlns:a16="http://schemas.microsoft.com/office/drawing/2014/main" id="{C1A0FC47-2052-578A-D2F2-A4586C42D4E3}"/>
              </a:ext>
            </a:extLst>
          </p:cNvPr>
          <p:cNvPicPr>
            <a:picLocks noChangeAspect="1"/>
          </p:cNvPicPr>
          <p:nvPr/>
        </p:nvPicPr>
        <p:blipFill>
          <a:blip r:embed="rId5"/>
          <a:stretch>
            <a:fillRect/>
          </a:stretch>
        </p:blipFill>
        <p:spPr>
          <a:xfrm>
            <a:off x="1" y="3924279"/>
            <a:ext cx="476250" cy="550333"/>
          </a:xfrm>
          <a:prstGeom prst="rect">
            <a:avLst/>
          </a:prstGeom>
        </p:spPr>
      </p:pic>
      <p:pic>
        <p:nvPicPr>
          <p:cNvPr id="20" name="Picture 19">
            <a:extLst>
              <a:ext uri="{FF2B5EF4-FFF2-40B4-BE49-F238E27FC236}">
                <a16:creationId xmlns:a16="http://schemas.microsoft.com/office/drawing/2014/main" id="{4F176314-6790-ECD1-2A26-0DC536C6BF45}"/>
              </a:ext>
            </a:extLst>
          </p:cNvPr>
          <p:cNvPicPr>
            <a:picLocks noChangeAspect="1"/>
          </p:cNvPicPr>
          <p:nvPr/>
        </p:nvPicPr>
        <p:blipFill>
          <a:blip r:embed="rId6"/>
          <a:stretch>
            <a:fillRect/>
          </a:stretch>
        </p:blipFill>
        <p:spPr>
          <a:xfrm>
            <a:off x="61053" y="2487393"/>
            <a:ext cx="498415" cy="550333"/>
          </a:xfrm>
          <a:prstGeom prst="rect">
            <a:avLst/>
          </a:prstGeom>
        </p:spPr>
      </p:pic>
      <p:pic>
        <p:nvPicPr>
          <p:cNvPr id="26" name="Picture 25">
            <a:extLst>
              <a:ext uri="{FF2B5EF4-FFF2-40B4-BE49-F238E27FC236}">
                <a16:creationId xmlns:a16="http://schemas.microsoft.com/office/drawing/2014/main" id="{EFC7690D-BDB5-7691-3ADE-CAA758409AA9}"/>
              </a:ext>
            </a:extLst>
          </p:cNvPr>
          <p:cNvPicPr>
            <a:picLocks noChangeAspect="1"/>
          </p:cNvPicPr>
          <p:nvPr/>
        </p:nvPicPr>
        <p:blipFill>
          <a:blip r:embed="rId7"/>
          <a:stretch>
            <a:fillRect/>
          </a:stretch>
        </p:blipFill>
        <p:spPr>
          <a:xfrm>
            <a:off x="0" y="6524655"/>
            <a:ext cx="476250" cy="495300"/>
          </a:xfrm>
          <a:prstGeom prst="rect">
            <a:avLst/>
          </a:prstGeom>
        </p:spPr>
      </p:pic>
      <p:pic>
        <p:nvPicPr>
          <p:cNvPr id="31" name="Picture 30">
            <a:extLst>
              <a:ext uri="{FF2B5EF4-FFF2-40B4-BE49-F238E27FC236}">
                <a16:creationId xmlns:a16="http://schemas.microsoft.com/office/drawing/2014/main" id="{B004A5CF-B23A-05C8-981B-97389240B5BE}"/>
              </a:ext>
            </a:extLst>
          </p:cNvPr>
          <p:cNvPicPr>
            <a:picLocks noChangeAspect="1"/>
          </p:cNvPicPr>
          <p:nvPr/>
        </p:nvPicPr>
        <p:blipFill>
          <a:blip r:embed="rId8"/>
          <a:stretch>
            <a:fillRect/>
          </a:stretch>
        </p:blipFill>
        <p:spPr>
          <a:xfrm>
            <a:off x="-34598" y="5035257"/>
            <a:ext cx="476250" cy="592409"/>
          </a:xfrm>
          <a:prstGeom prst="rect">
            <a:avLst/>
          </a:prstGeom>
        </p:spPr>
      </p:pic>
      <p:pic>
        <p:nvPicPr>
          <p:cNvPr id="3" name="Picture 2">
            <a:extLst>
              <a:ext uri="{FF2B5EF4-FFF2-40B4-BE49-F238E27FC236}">
                <a16:creationId xmlns:a16="http://schemas.microsoft.com/office/drawing/2014/main" id="{44652F89-0DD4-0FB3-76C0-9D0145BBD031}"/>
              </a:ext>
            </a:extLst>
          </p:cNvPr>
          <p:cNvPicPr>
            <a:picLocks noChangeAspect="1"/>
          </p:cNvPicPr>
          <p:nvPr/>
        </p:nvPicPr>
        <p:blipFill>
          <a:blip r:embed="rId9"/>
          <a:stretch>
            <a:fillRect/>
          </a:stretch>
        </p:blipFill>
        <p:spPr>
          <a:xfrm>
            <a:off x="-1" y="10304351"/>
            <a:ext cx="6821715" cy="387461"/>
          </a:xfrm>
          <a:prstGeom prst="rect">
            <a:avLst/>
          </a:prstGeom>
        </p:spPr>
      </p:pic>
      <p:sp>
        <p:nvSpPr>
          <p:cNvPr id="4" name="TextBox 3">
            <a:extLst>
              <a:ext uri="{FF2B5EF4-FFF2-40B4-BE49-F238E27FC236}">
                <a16:creationId xmlns:a16="http://schemas.microsoft.com/office/drawing/2014/main" id="{AF3926B8-F123-B38D-B196-2CB5215F825E}"/>
              </a:ext>
            </a:extLst>
          </p:cNvPr>
          <p:cNvSpPr txBox="1"/>
          <p:nvPr/>
        </p:nvSpPr>
        <p:spPr>
          <a:xfrm>
            <a:off x="6574972" y="10384036"/>
            <a:ext cx="1109762" cy="307777"/>
          </a:xfrm>
          <a:prstGeom prst="rect">
            <a:avLst/>
          </a:prstGeom>
          <a:noFill/>
        </p:spPr>
        <p:txBody>
          <a:bodyPr wrap="square" rtlCol="0">
            <a:spAutoFit/>
          </a:bodyPr>
          <a:lstStyle/>
          <a:p>
            <a:pPr algn="ctr"/>
            <a:r>
              <a:rPr lang="en-US" sz="1400" b="1">
                <a:solidFill>
                  <a:srgbClr val="2E8944"/>
                </a:solidFill>
                <a:latin typeface="Times New Roman" panose="02020603050405020304" pitchFamily="18" charset="0"/>
                <a:cs typeface="Times New Roman" panose="02020603050405020304" pitchFamily="18" charset="0"/>
              </a:rPr>
              <a:t>Trang 4</a:t>
            </a:r>
          </a:p>
        </p:txBody>
      </p:sp>
      <p:pic>
        <p:nvPicPr>
          <p:cNvPr id="8" name="Picture 7">
            <a:extLst>
              <a:ext uri="{FF2B5EF4-FFF2-40B4-BE49-F238E27FC236}">
                <a16:creationId xmlns:a16="http://schemas.microsoft.com/office/drawing/2014/main" id="{F10260B0-7A7A-1E47-7E08-D2C9FE1C7D35}"/>
              </a:ext>
            </a:extLst>
          </p:cNvPr>
          <p:cNvPicPr>
            <a:picLocks noChangeAspect="1"/>
          </p:cNvPicPr>
          <p:nvPr/>
        </p:nvPicPr>
        <p:blipFill>
          <a:blip r:embed="rId10"/>
          <a:stretch>
            <a:fillRect/>
          </a:stretch>
        </p:blipFill>
        <p:spPr>
          <a:xfrm>
            <a:off x="3966705" y="195289"/>
            <a:ext cx="496123" cy="496123"/>
          </a:xfrm>
          <a:prstGeom prst="rect">
            <a:avLst/>
          </a:prstGeom>
        </p:spPr>
      </p:pic>
      <p:pic>
        <p:nvPicPr>
          <p:cNvPr id="13" name="Picture 12">
            <a:extLst>
              <a:ext uri="{FF2B5EF4-FFF2-40B4-BE49-F238E27FC236}">
                <a16:creationId xmlns:a16="http://schemas.microsoft.com/office/drawing/2014/main" id="{6D548806-241C-98F4-0735-10F984CA9330}"/>
              </a:ext>
            </a:extLst>
          </p:cNvPr>
          <p:cNvPicPr>
            <a:picLocks noChangeAspect="1"/>
          </p:cNvPicPr>
          <p:nvPr/>
        </p:nvPicPr>
        <p:blipFill>
          <a:blip r:embed="rId11"/>
          <a:stretch>
            <a:fillRect/>
          </a:stretch>
        </p:blipFill>
        <p:spPr>
          <a:xfrm>
            <a:off x="6533695" y="1785936"/>
            <a:ext cx="576037" cy="576037"/>
          </a:xfrm>
          <a:prstGeom prst="rect">
            <a:avLst/>
          </a:prstGeom>
        </p:spPr>
      </p:pic>
      <p:sp>
        <p:nvSpPr>
          <p:cNvPr id="14" name="TextBox 13">
            <a:extLst>
              <a:ext uri="{FF2B5EF4-FFF2-40B4-BE49-F238E27FC236}">
                <a16:creationId xmlns:a16="http://schemas.microsoft.com/office/drawing/2014/main" id="{FF83D2EA-52AB-BE28-49A1-59E39661BD90}"/>
              </a:ext>
            </a:extLst>
          </p:cNvPr>
          <p:cNvSpPr txBox="1"/>
          <p:nvPr/>
        </p:nvSpPr>
        <p:spPr>
          <a:xfrm>
            <a:off x="544954" y="2434841"/>
            <a:ext cx="7014720" cy="969496"/>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Hiện trạng sinh trưởng và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8CF77C8-665E-6459-F28B-2931D322211D}"/>
              </a:ext>
            </a:extLst>
          </p:cNvPr>
          <p:cNvSpPr txBox="1"/>
          <p:nvPr/>
        </p:nvSpPr>
        <p:spPr>
          <a:xfrm>
            <a:off x="520159" y="392427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tác động của thời tiết đến cây trồng:</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E5836FFF-3693-2538-2E7F-87EED12BF06B}"/>
              </a:ext>
            </a:extLst>
          </p:cNvPr>
          <p:cNvSpPr txBox="1"/>
          <p:nvPr/>
        </p:nvSpPr>
        <p:spPr>
          <a:xfrm>
            <a:off x="520159" y="6427485"/>
            <a:ext cx="7039515" cy="290848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Giải pháp ứng phó giảm thiểu rủi ro:</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 </a:t>
            </a: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a:t>
            </a:r>
          </a:p>
          <a:p>
            <a:endParaRPr lang="en-US" sz="1400">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Bà Nguyễn Thị Hảo, Bà Bùi Đình Hồng: Rà soát thông tin có gắn với thực tế địa phương hay không. </a:t>
            </a:r>
          </a:p>
          <a:p>
            <a:endParaRPr lang="en-US" sz="1400">
              <a:solidFill>
                <a:srgbClr val="0000FF"/>
              </a:solidFill>
              <a:latin typeface="Times New Roman" panose="02020603050405020304" pitchFamily="18" charset="0"/>
              <a:cs typeface="Times New Roman" panose="02020603050405020304" pitchFamily="18" charset="0"/>
            </a:endParaRPr>
          </a:p>
          <a:p>
            <a:r>
              <a:rPr lang="en-US" sz="1400" b="1">
                <a:solidFill>
                  <a:srgbClr val="0000FF"/>
                </a:solidFill>
                <a:latin typeface="Times New Roman" panose="02020603050405020304" pitchFamily="18" charset="0"/>
                <a:cs typeface="Times New Roman" panose="02020603050405020304" pitchFamily="18" charset="0"/>
              </a:rPr>
              <a:t>-</a:t>
            </a:r>
            <a:r>
              <a:rPr lang="en-US" sz="1400" b="1">
                <a:solidFill>
                  <a:srgbClr val="FF0000"/>
                </a:solidFill>
                <a:latin typeface="Times New Roman" panose="02020603050405020304" pitchFamily="18" charset="0"/>
                <a:cs typeface="Times New Roman" panose="02020603050405020304" pitchFamily="18" charset="0"/>
              </a:rPr>
              <a:t> Bà Ninh Thị Hoa </a:t>
            </a:r>
            <a:r>
              <a:rPr lang="en-US" sz="1400" b="1">
                <a:solidFill>
                  <a:srgbClr val="0000FF"/>
                </a:solidFill>
                <a:latin typeface="Times New Roman" panose="02020603050405020304" pitchFamily="18" charset="0"/>
                <a:cs typeface="Times New Roman" panose="02020603050405020304" pitchFamily="18" charset="0"/>
              </a:rPr>
              <a:t>–Tổ trưởng Tổ kỹ thuật kiểm tra và chốt bản tin.</a:t>
            </a:r>
          </a:p>
          <a:p>
            <a:endParaRPr lang="en-US" sz="14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8D585FF-8801-6A03-D173-08782BF89850}"/>
              </a:ext>
            </a:extLst>
          </p:cNvPr>
          <p:cNvSpPr txBox="1"/>
          <p:nvPr/>
        </p:nvSpPr>
        <p:spPr>
          <a:xfrm>
            <a:off x="520158" y="511032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về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942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blue polygonal sphere&#10;&#10;Description automatically generated with low confidence">
            <a:extLst>
              <a:ext uri="{FF2B5EF4-FFF2-40B4-BE49-F238E27FC236}">
                <a16:creationId xmlns:a16="http://schemas.microsoft.com/office/drawing/2014/main" id="{543DAAC6-0F93-9627-C5E1-78AB2F7B86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5048" y="123511"/>
            <a:ext cx="838400" cy="581549"/>
          </a:xfrm>
          <a:prstGeom prst="rect">
            <a:avLst/>
          </a:prstGeom>
        </p:spPr>
      </p:pic>
      <p:pic>
        <p:nvPicPr>
          <p:cNvPr id="6" name="Picture 5" descr="A picture containing logo, emblem, symbol, graphics&#10;&#10;Description automatically generated">
            <a:extLst>
              <a:ext uri="{FF2B5EF4-FFF2-40B4-BE49-F238E27FC236}">
                <a16:creationId xmlns:a16="http://schemas.microsoft.com/office/drawing/2014/main" id="{C4BFA339-608F-6C38-42EC-DE44606DC7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717" y="175537"/>
            <a:ext cx="529523" cy="529523"/>
          </a:xfrm>
          <a:prstGeom prst="rect">
            <a:avLst/>
          </a:prstGeom>
        </p:spPr>
      </p:pic>
      <p:pic>
        <p:nvPicPr>
          <p:cNvPr id="7" name="Picture 6" descr="A picture containing screenshot, graphics, circle, font&#10;&#10;Description automatically generated">
            <a:extLst>
              <a:ext uri="{FF2B5EF4-FFF2-40B4-BE49-F238E27FC236}">
                <a16:creationId xmlns:a16="http://schemas.microsoft.com/office/drawing/2014/main" id="{0CFBBE95-364B-C96B-3755-7D21E69850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9527" y="123511"/>
            <a:ext cx="287030" cy="581549"/>
          </a:xfrm>
          <a:prstGeom prst="rect">
            <a:avLst/>
          </a:prstGeom>
        </p:spPr>
      </p:pic>
      <p:sp>
        <p:nvSpPr>
          <p:cNvPr id="9" name="TextBox 8">
            <a:extLst>
              <a:ext uri="{FF2B5EF4-FFF2-40B4-BE49-F238E27FC236}">
                <a16:creationId xmlns:a16="http://schemas.microsoft.com/office/drawing/2014/main" id="{B009E8D3-F6D5-F8FB-DFF3-859377D1280F}"/>
              </a:ext>
            </a:extLst>
          </p:cNvPr>
          <p:cNvSpPr txBox="1"/>
          <p:nvPr/>
        </p:nvSpPr>
        <p:spPr>
          <a:xfrm>
            <a:off x="14514" y="1088332"/>
            <a:ext cx="7559675" cy="369332"/>
          </a:xfrm>
          <a:prstGeom prst="rect">
            <a:avLst/>
          </a:prstGeom>
          <a:solidFill>
            <a:schemeClr val="bg1">
              <a:lumMod val="85000"/>
            </a:schemeClr>
          </a:solidFill>
        </p:spPr>
        <p:txBody>
          <a:bodyPr wrap="square" rtlCol="0">
            <a:spAutoFit/>
          </a:bodyPr>
          <a:lstStyle/>
          <a:p>
            <a:pPr algn="ctr"/>
            <a:r>
              <a:rPr lang="en-US" b="1">
                <a:solidFill>
                  <a:srgbClr val="C00000"/>
                </a:solidFill>
              </a:rPr>
              <a:t>Thông tin liên lạc</a:t>
            </a:r>
          </a:p>
        </p:txBody>
      </p:sp>
      <p:sp>
        <p:nvSpPr>
          <p:cNvPr id="12" name="TextBox 11">
            <a:extLst>
              <a:ext uri="{FF2B5EF4-FFF2-40B4-BE49-F238E27FC236}">
                <a16:creationId xmlns:a16="http://schemas.microsoft.com/office/drawing/2014/main" id="{73735821-6404-8AB5-828F-D7280708846D}"/>
              </a:ext>
            </a:extLst>
          </p:cNvPr>
          <p:cNvSpPr txBox="1"/>
          <p:nvPr/>
        </p:nvSpPr>
        <p:spPr>
          <a:xfrm>
            <a:off x="-6432" y="3263284"/>
            <a:ext cx="7559675" cy="6124754"/>
          </a:xfrm>
          <a:prstGeom prst="rect">
            <a:avLst/>
          </a:prstGeom>
          <a:noFill/>
        </p:spPr>
        <p:txBody>
          <a:bodyPr wrap="square" rtlCol="0">
            <a:spAutoFit/>
          </a:bodyPr>
          <a:lstStyle/>
          <a:p>
            <a:r>
              <a:rPr lang="en-US" sz="1400" b="1" i="0">
                <a:solidFill>
                  <a:srgbClr val="2E8944"/>
                </a:solidFill>
                <a:effectLst/>
                <a:latin typeface="Times New Roman" panose="02020603050405020304" pitchFamily="18" charset="0"/>
                <a:cs typeface="Times New Roman" panose="02020603050405020304" pitchFamily="18" charset="0"/>
              </a:rPr>
              <a:t>Trưởng nhóm ACIS tỉnh Đắk </a:t>
            </a:r>
            <a:r>
              <a:rPr lang="en-US" sz="1400" b="1">
                <a:solidFill>
                  <a:srgbClr val="2E8944"/>
                </a:solidFill>
                <a:latin typeface="Times New Roman" panose="02020603050405020304" pitchFamily="18" charset="0"/>
                <a:cs typeface="Times New Roman" panose="02020603050405020304" pitchFamily="18" charset="0"/>
              </a:rPr>
              <a:t>Lắk: </a:t>
            </a:r>
            <a:endParaRPr lang="en-US" sz="1400" b="1" i="0">
              <a:solidFill>
                <a:srgbClr val="2E8944"/>
              </a:solidFill>
              <a:effectLst/>
              <a:latin typeface="Times New Roman" panose="02020603050405020304" pitchFamily="18" charset="0"/>
              <a:cs typeface="Times New Roman" panose="02020603050405020304" pitchFamily="18" charset="0"/>
            </a:endParaRPr>
          </a:p>
          <a:p>
            <a:r>
              <a:rPr lang="en-US" sz="1400">
                <a:latin typeface="Times New Roman" panose="02020603050405020304" pitchFamily="18" charset="0"/>
                <a:cs typeface="Times New Roman" panose="02020603050405020304" pitchFamily="18" charset="0"/>
              </a:rPr>
              <a:t>Ông </a:t>
            </a:r>
            <a:r>
              <a:rPr lang="vi-VN" sz="1400">
                <a:latin typeface="Times New Roman" panose="02020603050405020304" pitchFamily="18" charset="0"/>
                <a:cs typeface="Times New Roman" panose="02020603050405020304" pitchFamily="18" charset="0"/>
              </a:rPr>
              <a:t>Nguyễn Hoài Dương</a:t>
            </a:r>
            <a:r>
              <a:rPr lang="en-US" sz="1400">
                <a:latin typeface="Times New Roman" panose="02020603050405020304" pitchFamily="18" charset="0"/>
                <a:cs typeface="Times New Roman" panose="02020603050405020304" pitchFamily="18" charset="0"/>
              </a:rPr>
              <a:t>, GĐ Sở NN&amp;PTNT</a:t>
            </a:r>
          </a:p>
          <a:p>
            <a:endParaRPr lang="en-US" sz="1400" b="1">
              <a:solidFill>
                <a:srgbClr val="2E8944"/>
              </a:solidFill>
              <a:latin typeface="Times New Roman" panose="02020603050405020304" pitchFamily="18" charset="0"/>
              <a:cs typeface="Times New Roman" panose="02020603050405020304" pitchFamily="18" charset="0"/>
            </a:endParaRPr>
          </a:p>
          <a:p>
            <a:r>
              <a:rPr lang="vi-VN" sz="1400" b="1" i="0">
                <a:solidFill>
                  <a:srgbClr val="2E8944"/>
                </a:solidFill>
                <a:effectLst/>
                <a:latin typeface="Times New Roman" panose="02020603050405020304" pitchFamily="18" charset="0"/>
                <a:cs typeface="Times New Roman" panose="02020603050405020304" pitchFamily="18" charset="0"/>
              </a:rPr>
              <a:t>Chi cục </a:t>
            </a:r>
            <a:r>
              <a:rPr lang="en-US" sz="1400" b="1" i="0">
                <a:solidFill>
                  <a:srgbClr val="2E8944"/>
                </a:solidFill>
                <a:effectLst/>
                <a:latin typeface="Times New Roman" panose="02020603050405020304" pitchFamily="18" charset="0"/>
                <a:cs typeface="Times New Roman" panose="02020603050405020304" pitchFamily="18" charset="0"/>
              </a:rPr>
              <a:t>PTNT tỉnh Đắk </a:t>
            </a:r>
            <a:r>
              <a:rPr lang="en-US" sz="1400" b="1">
                <a:solidFill>
                  <a:srgbClr val="2E8944"/>
                </a:solidFill>
                <a:latin typeface="Times New Roman" panose="02020603050405020304" pitchFamily="18" charset="0"/>
                <a:cs typeface="Times New Roman" panose="02020603050405020304" pitchFamily="18" charset="0"/>
              </a:rPr>
              <a:t>Lắk</a:t>
            </a:r>
            <a:r>
              <a:rPr lang="en-US" sz="1400" b="1" i="0">
                <a:solidFill>
                  <a:srgbClr val="2E8944"/>
                </a:solidFill>
                <a:effectLst/>
                <a:latin typeface="Times New Roman" panose="02020603050405020304" pitchFamily="18" charset="0"/>
                <a:cs typeface="Times New Roman" panose="02020603050405020304" pitchFamily="18" charset="0"/>
              </a:rPr>
              <a:t>:</a:t>
            </a:r>
            <a:br>
              <a:rPr lang="vi-VN" sz="1400" b="1" i="0">
                <a:solidFill>
                  <a:srgbClr val="000000"/>
                </a:solidFill>
                <a:effectLst/>
                <a:latin typeface="Times New Roman" panose="02020603050405020304" pitchFamily="18" charset="0"/>
                <a:cs typeface="Times New Roman" panose="02020603050405020304" pitchFamily="18" charset="0"/>
              </a:rPr>
            </a:br>
            <a:r>
              <a:rPr lang="en-US" sz="1400" b="0" i="0">
                <a:solidFill>
                  <a:srgbClr val="000000"/>
                </a:solidFill>
                <a:effectLst/>
                <a:latin typeface="Times New Roman" panose="02020603050405020304" pitchFamily="18" charset="0"/>
                <a:cs typeface="Times New Roman" panose="02020603050405020304" pitchFamily="18" charset="0"/>
              </a:rPr>
              <a:t>Bà </a:t>
            </a:r>
            <a:r>
              <a:rPr lang="en-US" sz="1400" b="0" i="0">
                <a:solidFill>
                  <a:srgbClr val="000000"/>
                </a:solidFill>
                <a:effectLst/>
                <a:highlight>
                  <a:srgbClr val="FFFFFF"/>
                </a:highlight>
                <a:latin typeface="Times New Roman" panose="02020603050405020304" pitchFamily="18" charset="0"/>
              </a:rPr>
              <a:t>Ninh Thị Hoa</a:t>
            </a:r>
            <a:r>
              <a:rPr lang="en-US" sz="1400" b="0" i="0">
                <a:solidFill>
                  <a:srgbClr val="000000"/>
                </a:solidFill>
                <a:effectLst/>
                <a:latin typeface="Times New Roman" panose="02020603050405020304" pitchFamily="18" charset="0"/>
                <a:cs typeface="Times New Roman" panose="02020603050405020304" pitchFamily="18" charset="0"/>
              </a:rPr>
              <a:t>, Tổ trưởng Tổ kỹ thuật, </a:t>
            </a:r>
            <a:r>
              <a:rPr lang="en-US" sz="1400" b="0" i="0">
                <a:solidFill>
                  <a:srgbClr val="000000"/>
                </a:solidFill>
                <a:effectLst/>
                <a:highlight>
                  <a:srgbClr val="FFFFFF"/>
                </a:highlight>
                <a:latin typeface="Times New Roman" panose="02020603050405020304" pitchFamily="18" charset="0"/>
              </a:rPr>
              <a:t>0965327327</a:t>
            </a:r>
            <a:br>
              <a:rPr lang="vi-VN" sz="1400" b="0" i="0">
                <a:solidFill>
                  <a:srgbClr val="000000"/>
                </a:solidFill>
                <a:effectLst/>
                <a:latin typeface="Times New Roman" panose="02020603050405020304" pitchFamily="18" charset="0"/>
                <a:cs typeface="Times New Roman" panose="02020603050405020304" pitchFamily="18" charset="0"/>
              </a:rPr>
            </a:br>
            <a:r>
              <a:rPr lang="en-US" sz="1400">
                <a:solidFill>
                  <a:srgbClr val="000000"/>
                </a:solidFill>
                <a:latin typeface="Times New Roman" panose="02020603050405020304" pitchFamily="18" charset="0"/>
                <a:cs typeface="Times New Roman" panose="02020603050405020304" pitchFamily="18" charset="0"/>
              </a:rPr>
              <a:t>Ông </a:t>
            </a:r>
            <a:r>
              <a:rPr lang="vi-VN" sz="1400" b="0" i="0">
                <a:solidFill>
                  <a:srgbClr val="000000"/>
                </a:solidFill>
                <a:effectLst/>
                <a:latin typeface="Times New Roman" panose="02020603050405020304" pitchFamily="18" charset="0"/>
                <a:cs typeface="Times New Roman" panose="02020603050405020304" pitchFamily="18" charset="0"/>
              </a:rPr>
              <a:t>Nguyễn Trung Hiếu</a:t>
            </a:r>
            <a:endParaRPr lang="en-US" sz="1400" b="0" i="0">
              <a:solidFill>
                <a:srgbClr val="000000"/>
              </a:solidFill>
              <a:effectLst/>
              <a:latin typeface="Times New Roman" panose="02020603050405020304" pitchFamily="18" charset="0"/>
              <a:cs typeface="Times New Roman" panose="02020603050405020304" pitchFamily="18" charset="0"/>
            </a:endParaRPr>
          </a:p>
          <a:p>
            <a:r>
              <a:rPr lang="en-US" sz="1400">
                <a:solidFill>
                  <a:srgbClr val="000000"/>
                </a:solidFill>
                <a:latin typeface="Times New Roman" panose="02020603050405020304" pitchFamily="18" charset="0"/>
                <a:cs typeface="Times New Roman" panose="02020603050405020304" pitchFamily="18" charset="0"/>
              </a:rPr>
              <a:t>Bà Nguyễn Tiến Nam</a:t>
            </a:r>
          </a:p>
          <a:p>
            <a:endParaRPr lang="en-US" sz="1400">
              <a:solidFill>
                <a:srgbClr val="000000"/>
              </a:solidFill>
              <a:latin typeface="Times New Roman" panose="02020603050405020304" pitchFamily="18" charset="0"/>
              <a:cs typeface="Times New Roman" panose="02020603050405020304" pitchFamily="18" charset="0"/>
            </a:endParaRPr>
          </a:p>
          <a:p>
            <a:r>
              <a:rPr lang="vi-VN" sz="1400" b="1" i="0">
                <a:solidFill>
                  <a:srgbClr val="2E8944"/>
                </a:solidFill>
                <a:effectLst/>
                <a:latin typeface="Times New Roman" panose="02020603050405020304" pitchFamily="18" charset="0"/>
                <a:cs typeface="Times New Roman" panose="02020603050405020304" pitchFamily="18" charset="0"/>
              </a:rPr>
              <a:t>Phòng Nông nghiệp và PTNT huyện </a:t>
            </a:r>
            <a:r>
              <a:rPr lang="en-US" sz="1400" b="1" i="0">
                <a:solidFill>
                  <a:srgbClr val="2E8944"/>
                </a:solidFill>
                <a:effectLst/>
                <a:latin typeface="Times New Roman" panose="02020603050405020304" pitchFamily="18" charset="0"/>
                <a:cs typeface="Times New Roman" panose="02020603050405020304" pitchFamily="18" charset="0"/>
              </a:rPr>
              <a:t>Ea Hleo</a:t>
            </a:r>
            <a:r>
              <a:rPr lang="vi-VN" sz="1400" b="1" i="0">
                <a:solidFill>
                  <a:srgbClr val="2E8944"/>
                </a:solidFill>
                <a:effectLst/>
                <a:latin typeface="Times New Roman" panose="02020603050405020304" pitchFamily="18" charset="0"/>
                <a:cs typeface="Times New Roman" panose="02020603050405020304" pitchFamily="18" charset="0"/>
              </a:rPr>
              <a:t>:</a:t>
            </a:r>
            <a:br>
              <a:rPr lang="vi-VN" sz="1400" b="1" i="0">
                <a:solidFill>
                  <a:srgbClr val="000000"/>
                </a:solidFill>
                <a:effectLst/>
                <a:latin typeface="Times New Roman" panose="02020603050405020304" pitchFamily="18" charset="0"/>
                <a:cs typeface="Times New Roman" panose="02020603050405020304" pitchFamily="18" charset="0"/>
              </a:rPr>
            </a:br>
            <a:r>
              <a:rPr lang="en-US" sz="1400" b="0" i="0">
                <a:solidFill>
                  <a:srgbClr val="000000"/>
                </a:solidFill>
                <a:effectLst/>
                <a:highlight>
                  <a:srgbClr val="FFFFFF"/>
                </a:highlight>
                <a:latin typeface="Times New Roman" panose="02020603050405020304" pitchFamily="18" charset="0"/>
              </a:rPr>
              <a:t>Bà Nguyễn Thị Hảo</a:t>
            </a:r>
          </a:p>
          <a:p>
            <a:br>
              <a:rPr lang="vi-VN" sz="1400" b="0" i="0">
                <a:solidFill>
                  <a:srgbClr val="000000"/>
                </a:solidFill>
                <a:effectLst/>
                <a:latin typeface="Times New Roman" panose="02020603050405020304" pitchFamily="18" charset="0"/>
                <a:cs typeface="Times New Roman" panose="02020603050405020304" pitchFamily="18" charset="0"/>
              </a:rPr>
            </a:br>
            <a:r>
              <a:rPr lang="en-US" sz="1400" b="1" i="0">
                <a:solidFill>
                  <a:srgbClr val="2E8944"/>
                </a:solidFill>
                <a:effectLst/>
                <a:latin typeface="Times New Roman" panose="02020603050405020304" pitchFamily="18" charset="0"/>
                <a:cs typeface="Times New Roman" panose="02020603050405020304" pitchFamily="18" charset="0"/>
              </a:rPr>
              <a:t>Trạm TT&amp;BVTV huyện Cư M’Gar</a:t>
            </a:r>
            <a:r>
              <a:rPr lang="vi-VN" sz="1400" b="1" i="0">
                <a:solidFill>
                  <a:srgbClr val="2E8944"/>
                </a:solidFill>
                <a:effectLst/>
                <a:latin typeface="Times New Roman" panose="02020603050405020304" pitchFamily="18" charset="0"/>
                <a:cs typeface="Times New Roman" panose="02020603050405020304" pitchFamily="18" charset="0"/>
              </a:rPr>
              <a:t>:</a:t>
            </a:r>
            <a:br>
              <a:rPr lang="vi-VN" sz="1400" b="1" i="0">
                <a:solidFill>
                  <a:srgbClr val="000000"/>
                </a:solidFill>
                <a:effectLst/>
                <a:latin typeface="Times New Roman" panose="02020603050405020304" pitchFamily="18" charset="0"/>
                <a:cs typeface="Times New Roman" panose="02020603050405020304" pitchFamily="18" charset="0"/>
              </a:rPr>
            </a:br>
            <a:r>
              <a:rPr lang="en-US" sz="1400" b="0" i="0">
                <a:solidFill>
                  <a:srgbClr val="000000"/>
                </a:solidFill>
                <a:effectLst/>
                <a:highlight>
                  <a:srgbClr val="FFFFFF"/>
                </a:highlight>
                <a:latin typeface="Times New Roman" panose="02020603050405020304" pitchFamily="18" charset="0"/>
              </a:rPr>
              <a:t>Bùi Đình Hồng</a:t>
            </a:r>
          </a:p>
          <a:p>
            <a:br>
              <a:rPr lang="vi-VN" sz="1400" b="0" i="0">
                <a:solidFill>
                  <a:srgbClr val="000000"/>
                </a:solidFill>
                <a:effectLst/>
                <a:latin typeface="Times New Roman" panose="02020603050405020304" pitchFamily="18" charset="0"/>
                <a:cs typeface="Times New Roman" panose="02020603050405020304" pitchFamily="18" charset="0"/>
              </a:rPr>
            </a:br>
            <a:r>
              <a:rPr lang="vi-VN" sz="1400" b="1" i="0">
                <a:solidFill>
                  <a:srgbClr val="2E8944"/>
                </a:solidFill>
                <a:effectLst/>
                <a:latin typeface="Times New Roman" panose="02020603050405020304" pitchFamily="18" charset="0"/>
                <a:cs typeface="Times New Roman" panose="02020603050405020304" pitchFamily="18" charset="0"/>
              </a:rPr>
              <a:t>Đài </a:t>
            </a:r>
            <a:r>
              <a:rPr lang="en-US" sz="1400" b="1" i="0">
                <a:solidFill>
                  <a:srgbClr val="2E8944"/>
                </a:solidFill>
                <a:effectLst/>
                <a:latin typeface="Times New Roman" panose="02020603050405020304" pitchFamily="18" charset="0"/>
                <a:cs typeface="Times New Roman" panose="02020603050405020304" pitchFamily="18" charset="0"/>
              </a:rPr>
              <a:t>KTTV tỉnh Đắk </a:t>
            </a:r>
            <a:r>
              <a:rPr lang="en-US" sz="1400" b="1">
                <a:solidFill>
                  <a:srgbClr val="2E8944"/>
                </a:solidFill>
                <a:latin typeface="Times New Roman" panose="02020603050405020304" pitchFamily="18" charset="0"/>
                <a:cs typeface="Times New Roman" panose="02020603050405020304" pitchFamily="18" charset="0"/>
              </a:rPr>
              <a:t>Lắk </a:t>
            </a:r>
            <a:r>
              <a:rPr lang="vi-VN" sz="1400" b="1" i="0">
                <a:solidFill>
                  <a:srgbClr val="2E8944"/>
                </a:solidFill>
                <a:effectLst/>
                <a:latin typeface="Times New Roman" panose="02020603050405020304" pitchFamily="18" charset="0"/>
                <a:cs typeface="Times New Roman" panose="02020603050405020304" pitchFamily="18" charset="0"/>
              </a:rPr>
              <a:t>:</a:t>
            </a:r>
            <a:br>
              <a:rPr lang="vi-VN" sz="1400" b="1" i="0">
                <a:solidFill>
                  <a:srgbClr val="000000"/>
                </a:solidFill>
                <a:effectLst/>
                <a:latin typeface="Times New Roman" panose="02020603050405020304" pitchFamily="18" charset="0"/>
                <a:cs typeface="Times New Roman" panose="02020603050405020304" pitchFamily="18" charset="0"/>
              </a:rPr>
            </a:br>
            <a:r>
              <a:rPr lang="en-US" sz="1400" b="0" i="0">
                <a:solidFill>
                  <a:srgbClr val="000000"/>
                </a:solidFill>
                <a:effectLst/>
                <a:highlight>
                  <a:srgbClr val="FFFFFF"/>
                </a:highlight>
                <a:latin typeface="Times New Roman" panose="02020603050405020304" pitchFamily="18" charset="0"/>
              </a:rPr>
              <a:t>Ông Nguyễn Quốc Hội, 0984262697.</a:t>
            </a:r>
          </a:p>
          <a:p>
            <a:r>
              <a:rPr lang="en-US" sz="1400">
                <a:latin typeface="Times New Roman" panose="02020603050405020304" pitchFamily="18" charset="0"/>
                <a:cs typeface="Times New Roman" panose="02020603050405020304" pitchFamily="18" charset="0"/>
              </a:rPr>
              <a:t>Ông Nguyễn Ngọc Khải</a:t>
            </a:r>
          </a:p>
          <a:p>
            <a:br>
              <a:rPr lang="vi-VN" sz="1400">
                <a:latin typeface="Times New Roman" panose="02020603050405020304" pitchFamily="18" charset="0"/>
                <a:cs typeface="Times New Roman" panose="02020603050405020304" pitchFamily="18" charset="0"/>
              </a:rPr>
            </a:br>
            <a:endParaRPr lang="en-US" sz="1400">
              <a:latin typeface="Times New Roman" panose="02020603050405020304" pitchFamily="18" charset="0"/>
              <a:cs typeface="Times New Roman" panose="02020603050405020304" pitchFamily="18" charset="0"/>
            </a:endParaRPr>
          </a:p>
          <a:p>
            <a:r>
              <a:rPr lang="en-US" sz="1400" b="1">
                <a:solidFill>
                  <a:srgbClr val="2E8944"/>
                </a:solidFill>
                <a:latin typeface="Times New Roman" panose="02020603050405020304" pitchFamily="18" charset="0"/>
                <a:cs typeface="Times New Roman" panose="02020603050405020304" pitchFamily="18" charset="0"/>
              </a:rPr>
              <a:t>Ban QLDA SACCR tỉnh </a:t>
            </a:r>
            <a:r>
              <a:rPr lang="en-US" sz="1400" b="1" i="0">
                <a:solidFill>
                  <a:srgbClr val="2E8944"/>
                </a:solidFill>
                <a:effectLst/>
                <a:latin typeface="Times New Roman" panose="02020603050405020304" pitchFamily="18" charset="0"/>
                <a:cs typeface="Times New Roman" panose="02020603050405020304" pitchFamily="18" charset="0"/>
              </a:rPr>
              <a:t>Đắk </a:t>
            </a:r>
            <a:r>
              <a:rPr lang="en-US" sz="1400" b="1">
                <a:solidFill>
                  <a:srgbClr val="2E8944"/>
                </a:solidFill>
                <a:latin typeface="Times New Roman" panose="02020603050405020304" pitchFamily="18" charset="0"/>
                <a:cs typeface="Times New Roman" panose="02020603050405020304" pitchFamily="18" charset="0"/>
              </a:rPr>
              <a:t>Lắk :</a:t>
            </a:r>
          </a:p>
          <a:p>
            <a:r>
              <a:rPr lang="en-US" sz="1400" b="0" i="0">
                <a:solidFill>
                  <a:srgbClr val="000000"/>
                </a:solidFill>
                <a:effectLst/>
                <a:highlight>
                  <a:srgbClr val="FFFFFF"/>
                </a:highlight>
                <a:latin typeface="Times New Roman" panose="02020603050405020304" pitchFamily="18" charset="0"/>
              </a:rPr>
              <a:t>Ông Phạm Ngọc Nam </a:t>
            </a:r>
          </a:p>
          <a:p>
            <a:r>
              <a:rPr lang="en-US" sz="1400">
                <a:latin typeface="Times New Roman" panose="02020603050405020304" pitchFamily="18" charset="0"/>
                <a:cs typeface="Times New Roman" panose="02020603050405020304" pitchFamily="18" charset="0"/>
              </a:rPr>
              <a:t>Bà Đoàn Thị Huyền Trang</a:t>
            </a:r>
          </a:p>
          <a:p>
            <a:endParaRPr lang="en-US" sz="1400" b="1">
              <a:solidFill>
                <a:srgbClr val="2E8944"/>
              </a:solidFill>
              <a:latin typeface="Times New Roman" panose="02020603050405020304" pitchFamily="18" charset="0"/>
              <a:cs typeface="Times New Roman" panose="02020603050405020304" pitchFamily="18" charset="0"/>
            </a:endParaRPr>
          </a:p>
          <a:p>
            <a:r>
              <a:rPr lang="vi-VN" sz="1400" b="1">
                <a:solidFill>
                  <a:srgbClr val="2E8944"/>
                </a:solidFill>
                <a:latin typeface="Times New Roman" panose="02020603050405020304" pitchFamily="18" charset="0"/>
                <a:cs typeface="Times New Roman" panose="02020603050405020304" pitchFamily="18" charset="0"/>
              </a:rPr>
              <a:t>Chương trình Phát triển của Liên Hợp Quốc ở Việt Nam (UNDP)</a:t>
            </a:r>
            <a:r>
              <a:rPr lang="en-US" sz="1400" b="1">
                <a:solidFill>
                  <a:srgbClr val="2E8944"/>
                </a:solidFill>
                <a:latin typeface="Times New Roman" panose="02020603050405020304" pitchFamily="18" charset="0"/>
                <a:cs typeface="Times New Roman" panose="02020603050405020304" pitchFamily="18" charset="0"/>
              </a:rPr>
              <a:t>:</a:t>
            </a:r>
          </a:p>
          <a:p>
            <a:r>
              <a:rPr lang="en-US" sz="1400">
                <a:latin typeface="Times New Roman" panose="02020603050405020304" pitchFamily="18" charset="0"/>
                <a:cs typeface="Times New Roman" panose="02020603050405020304" pitchFamily="18" charset="0"/>
              </a:rPr>
              <a:t>Ông Nguyễn Đăng Mậu </a:t>
            </a:r>
          </a:p>
          <a:p>
            <a:r>
              <a:rPr lang="en-US" sz="1400">
                <a:latin typeface="Times New Roman" panose="02020603050405020304" pitchFamily="18" charset="0"/>
                <a:cs typeface="Times New Roman" panose="02020603050405020304" pitchFamily="18" charset="0"/>
              </a:rPr>
              <a:t>Ông Bùi Văn Minh </a:t>
            </a: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B6EED82-BCB8-7433-EEE3-7725CC9715C2}"/>
              </a:ext>
            </a:extLst>
          </p:cNvPr>
          <p:cNvSpPr txBox="1"/>
          <p:nvPr/>
        </p:nvSpPr>
        <p:spPr>
          <a:xfrm>
            <a:off x="-1" y="1538796"/>
            <a:ext cx="7559675" cy="1337097"/>
          </a:xfrm>
          <a:prstGeom prst="rect">
            <a:avLst/>
          </a:prstGeom>
          <a:noFill/>
        </p:spPr>
        <p:txBody>
          <a:bodyPr wrap="square">
            <a:spAutoFit/>
          </a:bodyPr>
          <a:lstStyle/>
          <a:p>
            <a:pPr>
              <a:lnSpc>
                <a:spcPct val="110000"/>
              </a:lnSpc>
              <a:spcBef>
                <a:spcPts val="300"/>
              </a:spcBef>
              <a:spcAft>
                <a:spcPts val="300"/>
              </a:spcAft>
            </a:pPr>
            <a:r>
              <a:rPr lang="en-US" sz="1400">
                <a:solidFill>
                  <a:srgbClr val="1568B3"/>
                </a:solidFill>
                <a:latin typeface="Times New Roman" panose="02020603050405020304" pitchFamily="18" charset="0"/>
                <a:cs typeface="Times New Roman" panose="02020603050405020304" pitchFamily="18" charset="0"/>
              </a:rPr>
              <a:t>Bản tin thử nghiệm “Dự báo khí tượng nông nghiệp” được xây dựng bởi ACIS tỉnh Đắk Lắk. Bản tin tiếp tục được cập nhật và đúc kết trong quá trình thử nghiệm. Việc thử nghiệm xây dựng bản tin được hỗ trợ bởi UNDP. </a:t>
            </a:r>
          </a:p>
          <a:p>
            <a:pPr>
              <a:lnSpc>
                <a:spcPct val="110000"/>
              </a:lnSpc>
              <a:spcBef>
                <a:spcPts val="300"/>
              </a:spcBef>
              <a:spcAft>
                <a:spcPts val="300"/>
              </a:spcAft>
            </a:pPr>
            <a:r>
              <a:rPr lang="vi-VN" sz="1400">
                <a:solidFill>
                  <a:srgbClr val="1568B3"/>
                </a:solidFill>
                <a:latin typeface="Times New Roman" panose="02020603050405020304" pitchFamily="18" charset="0"/>
                <a:cs typeface="Times New Roman" panose="02020603050405020304" pitchFamily="18" charset="0"/>
              </a:rPr>
              <a:t>Dự án Tăng cường khả năng chống chịu của nông nghiệp quy mô nhỏ với an ninh nguồn nước do biến đổi khí hậu khu vực Tây Nguyên và Nam Trung Bộ của Việt Nam</a:t>
            </a:r>
            <a:r>
              <a:rPr lang="en-US" sz="1400">
                <a:solidFill>
                  <a:srgbClr val="1568B3"/>
                </a:solidFill>
                <a:latin typeface="Times New Roman" panose="02020603050405020304" pitchFamily="18" charset="0"/>
                <a:cs typeface="Times New Roman" panose="02020603050405020304" pitchFamily="18" charset="0"/>
              </a:rPr>
              <a:t> </a:t>
            </a:r>
            <a:r>
              <a:rPr lang="en-US" sz="1400">
                <a:solidFill>
                  <a:srgbClr val="1568B3"/>
                </a:solidFill>
                <a:latin typeface="Times New Roman" panose="02020603050405020304" pitchFamily="18" charset="0"/>
                <a:ea typeface="Calibri" panose="020F0502020204030204" pitchFamily="34" charset="0"/>
                <a:cs typeface="Times New Roman" panose="02020603050405020304" pitchFamily="18" charset="0"/>
              </a:rPr>
              <a:t>(SACCR-GCF2).</a:t>
            </a:r>
            <a:endParaRPr lang="en-US" sz="1400" dirty="0">
              <a:solidFill>
                <a:srgbClr val="1568B3"/>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A40E2C46-7B10-B3FF-7D33-49072A3CB73B}"/>
              </a:ext>
            </a:extLst>
          </p:cNvPr>
          <p:cNvPicPr>
            <a:picLocks noChangeAspect="1"/>
          </p:cNvPicPr>
          <p:nvPr/>
        </p:nvPicPr>
        <p:blipFill>
          <a:blip r:embed="rId5"/>
          <a:stretch>
            <a:fillRect/>
          </a:stretch>
        </p:blipFill>
        <p:spPr>
          <a:xfrm>
            <a:off x="-1" y="10304351"/>
            <a:ext cx="6821715" cy="387461"/>
          </a:xfrm>
          <a:prstGeom prst="rect">
            <a:avLst/>
          </a:prstGeom>
        </p:spPr>
      </p:pic>
      <p:sp>
        <p:nvSpPr>
          <p:cNvPr id="16" name="TextBox 15">
            <a:extLst>
              <a:ext uri="{FF2B5EF4-FFF2-40B4-BE49-F238E27FC236}">
                <a16:creationId xmlns:a16="http://schemas.microsoft.com/office/drawing/2014/main" id="{EE83F57A-82B9-A0B7-F385-00BD4807CF46}"/>
              </a:ext>
            </a:extLst>
          </p:cNvPr>
          <p:cNvSpPr txBox="1"/>
          <p:nvPr/>
        </p:nvSpPr>
        <p:spPr>
          <a:xfrm>
            <a:off x="6574972" y="10384036"/>
            <a:ext cx="1109762" cy="307777"/>
          </a:xfrm>
          <a:prstGeom prst="rect">
            <a:avLst/>
          </a:prstGeom>
          <a:noFill/>
        </p:spPr>
        <p:txBody>
          <a:bodyPr wrap="square" rtlCol="0">
            <a:spAutoFit/>
          </a:bodyPr>
          <a:lstStyle/>
          <a:p>
            <a:pPr algn="ctr"/>
            <a:r>
              <a:rPr lang="en-US" sz="1400" b="1">
                <a:solidFill>
                  <a:srgbClr val="2E8944"/>
                </a:solidFill>
                <a:latin typeface="Times New Roman" panose="02020603050405020304" pitchFamily="18" charset="0"/>
                <a:cs typeface="Times New Roman" panose="02020603050405020304" pitchFamily="18" charset="0"/>
              </a:rPr>
              <a:t>Trang 7</a:t>
            </a:r>
          </a:p>
        </p:txBody>
      </p:sp>
      <p:pic>
        <p:nvPicPr>
          <p:cNvPr id="3" name="Picture 2">
            <a:extLst>
              <a:ext uri="{FF2B5EF4-FFF2-40B4-BE49-F238E27FC236}">
                <a16:creationId xmlns:a16="http://schemas.microsoft.com/office/drawing/2014/main" id="{E8E4BFCF-AF3F-7073-BFDF-37BACDBD17DF}"/>
              </a:ext>
            </a:extLst>
          </p:cNvPr>
          <p:cNvPicPr>
            <a:picLocks noChangeAspect="1"/>
          </p:cNvPicPr>
          <p:nvPr/>
        </p:nvPicPr>
        <p:blipFill>
          <a:blip r:embed="rId6"/>
          <a:stretch>
            <a:fillRect/>
          </a:stretch>
        </p:blipFill>
        <p:spPr>
          <a:xfrm>
            <a:off x="3966705" y="195289"/>
            <a:ext cx="496123" cy="496123"/>
          </a:xfrm>
          <a:prstGeom prst="rect">
            <a:avLst/>
          </a:prstGeom>
        </p:spPr>
      </p:pic>
    </p:spTree>
    <p:extLst>
      <p:ext uri="{BB962C8B-B14F-4D97-AF65-F5344CB8AC3E}">
        <p14:creationId xmlns:p14="http://schemas.microsoft.com/office/powerpoint/2010/main" val="38082903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822</TotalTime>
  <Words>1395</Words>
  <Application>Microsoft Office PowerPoint</Application>
  <PresentationFormat>Custom</PresentationFormat>
  <Paragraphs>244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Nguyen Dang Mau</dc:creator>
  <cp:lastModifiedBy>Admin</cp:lastModifiedBy>
  <cp:revision>87</cp:revision>
  <dcterms:created xsi:type="dcterms:W3CDTF">2024-06-30T04:06:22Z</dcterms:created>
  <dcterms:modified xsi:type="dcterms:W3CDTF">2024-08-21T02:56:58Z</dcterms:modified>
</cp:coreProperties>
</file>